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83" r:id="rId2"/>
    <p:sldId id="284" r:id="rId3"/>
    <p:sldId id="286" r:id="rId4"/>
    <p:sldId id="288" r:id="rId5"/>
    <p:sldId id="289" r:id="rId6"/>
    <p:sldId id="285" r:id="rId7"/>
    <p:sldId id="297" r:id="rId8"/>
    <p:sldId id="292" r:id="rId9"/>
    <p:sldId id="293" r:id="rId10"/>
    <p:sldId id="294" r:id="rId11"/>
    <p:sldId id="298" r:id="rId12"/>
    <p:sldId id="300" r:id="rId13"/>
    <p:sldId id="299" r:id="rId14"/>
    <p:sldId id="296" r:id="rId15"/>
  </p:sldIdLst>
  <p:sldSz cx="9144000" cy="6858000" type="screen4x3"/>
  <p:notesSz cx="6797675" cy="9926638"/>
  <p:custDataLst>
    <p:tags r:id="rId18"/>
  </p:custDataLst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018"/>
    <a:srgbClr val="7A90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4" autoAdjust="0"/>
    <p:restoredTop sz="96625" autoAdjust="0"/>
  </p:normalViewPr>
  <p:slideViewPr>
    <p:cSldViewPr snapToGrid="0">
      <p:cViewPr varScale="1">
        <p:scale>
          <a:sx n="127" d="100"/>
          <a:sy n="127" d="100"/>
        </p:scale>
        <p:origin x="10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AADD54E0-168A-406A-B52E-F4042D9B9E0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8" tIns="47774" rIns="95548" bIns="47774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8" tIns="47774" rIns="95548" bIns="47774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8" tIns="47774" rIns="95548" bIns="477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 smtClean="0"/>
              <a:t>Click to edit Master text styles</a:t>
            </a:r>
          </a:p>
          <a:p>
            <a:pPr lvl="1"/>
            <a:r>
              <a:rPr lang="da-DK" altLang="da-DK" noProof="0" smtClean="0"/>
              <a:t>Second level</a:t>
            </a:r>
          </a:p>
          <a:p>
            <a:pPr lvl="2"/>
            <a:r>
              <a:rPr lang="da-DK" altLang="da-DK" noProof="0" smtClean="0"/>
              <a:t>Third level</a:t>
            </a:r>
          </a:p>
          <a:p>
            <a:pPr lvl="3"/>
            <a:r>
              <a:rPr lang="da-DK" altLang="da-DK" noProof="0" smtClean="0"/>
              <a:t>Fourth level</a:t>
            </a:r>
          </a:p>
          <a:p>
            <a:pPr lvl="4"/>
            <a:r>
              <a:rPr lang="da-DK" altLang="da-DK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8" tIns="47774" rIns="95548" bIns="47774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8" tIns="47774" rIns="95548" bIns="47774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1891937D-1179-403E-9A45-3DDA3AD6960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Pladsholder til no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/>
          </a:p>
        </p:txBody>
      </p:sp>
      <p:sp>
        <p:nvSpPr>
          <p:cNvPr id="6148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AC3E979-8DD7-489C-87D0-C8DB305465A9}" type="slidenum">
              <a:rPr lang="da-DK" altLang="da-DK" sz="1300" smtClean="0">
                <a:latin typeface="Times" panose="02020603050405020304" pitchFamily="18" charset="0"/>
              </a:rPr>
              <a:pPr/>
              <a:t>1</a:t>
            </a:fld>
            <a:endParaRPr lang="da-DK" altLang="da-DK" sz="13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Pladsholder til no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/>
          </a:p>
        </p:txBody>
      </p:sp>
      <p:sp>
        <p:nvSpPr>
          <p:cNvPr id="12292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5D0412F-93AB-4EDE-82F2-CC8B5AF7DDF1}" type="slidenum">
              <a:rPr lang="da-DK" altLang="da-DK" sz="1300" smtClean="0">
                <a:latin typeface="Times" panose="02020603050405020304" pitchFamily="18" charset="0"/>
              </a:rPr>
              <a:pPr/>
              <a:t>6</a:t>
            </a:fld>
            <a:endParaRPr lang="da-DK" altLang="da-DK" sz="13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-9636125" y="-122238"/>
            <a:ext cx="22888575" cy="9263063"/>
            <a:chOff x="-6070" y="-77"/>
            <a:chExt cx="14418" cy="5835"/>
          </a:xfrm>
        </p:grpSpPr>
        <p:sp>
          <p:nvSpPr>
            <p:cNvPr id="5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81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defRPr/>
              </a:pPr>
              <a:r>
                <a:rPr lang="da-DK" altLang="da-DK" dirty="0" smtClean="0"/>
                <a:t> </a:t>
              </a:r>
            </a:p>
          </p:txBody>
        </p:sp>
        <p:sp>
          <p:nvSpPr>
            <p:cNvPr id="6" name="Freeform 86"/>
            <p:cNvSpPr>
              <a:spLocks noChangeAspect="1" noEditPoints="1"/>
            </p:cNvSpPr>
            <p:nvPr userDrawn="1"/>
          </p:nvSpPr>
          <p:spPr bwMode="auto">
            <a:xfrm>
              <a:off x="988" y="112"/>
              <a:ext cx="7360" cy="5646"/>
            </a:xfrm>
            <a:custGeom>
              <a:avLst/>
              <a:gdLst>
                <a:gd name="T0" fmla="*/ 2147483646 w 3059"/>
                <a:gd name="T1" fmla="*/ 2147483646 h 2349"/>
                <a:gd name="T2" fmla="*/ 2147483646 w 3059"/>
                <a:gd name="T3" fmla="*/ 2147483646 h 2349"/>
                <a:gd name="T4" fmla="*/ 2147483646 w 3059"/>
                <a:gd name="T5" fmla="*/ 2147483646 h 2349"/>
                <a:gd name="T6" fmla="*/ 2147483646 w 3059"/>
                <a:gd name="T7" fmla="*/ 2147483646 h 2349"/>
                <a:gd name="T8" fmla="*/ 2147483646 w 3059"/>
                <a:gd name="T9" fmla="*/ 2147483646 h 2349"/>
                <a:gd name="T10" fmla="*/ 2147483646 w 3059"/>
                <a:gd name="T11" fmla="*/ 2147483646 h 2349"/>
                <a:gd name="T12" fmla="*/ 2147483646 w 3059"/>
                <a:gd name="T13" fmla="*/ 2147483646 h 2349"/>
                <a:gd name="T14" fmla="*/ 2147483646 w 3059"/>
                <a:gd name="T15" fmla="*/ 2147483646 h 2349"/>
                <a:gd name="T16" fmla="*/ 2147483646 w 3059"/>
                <a:gd name="T17" fmla="*/ 2147483646 h 2349"/>
                <a:gd name="T18" fmla="*/ 2147483646 w 3059"/>
                <a:gd name="T19" fmla="*/ 2147483646 h 2349"/>
                <a:gd name="T20" fmla="*/ 2147483646 w 3059"/>
                <a:gd name="T21" fmla="*/ 2147483646 h 2349"/>
                <a:gd name="T22" fmla="*/ 2147483646 w 3059"/>
                <a:gd name="T23" fmla="*/ 2147483646 h 2349"/>
                <a:gd name="T24" fmla="*/ 2147483646 w 3059"/>
                <a:gd name="T25" fmla="*/ 2147483646 h 2349"/>
                <a:gd name="T26" fmla="*/ 2147483646 w 3059"/>
                <a:gd name="T27" fmla="*/ 2147483646 h 2349"/>
                <a:gd name="T28" fmla="*/ 2147483646 w 3059"/>
                <a:gd name="T29" fmla="*/ 2147483646 h 2349"/>
                <a:gd name="T30" fmla="*/ 2147483646 w 3059"/>
                <a:gd name="T31" fmla="*/ 2147483646 h 2349"/>
                <a:gd name="T32" fmla="*/ 2147483646 w 3059"/>
                <a:gd name="T33" fmla="*/ 2147483646 h 2349"/>
                <a:gd name="T34" fmla="*/ 2147483646 w 3059"/>
                <a:gd name="T35" fmla="*/ 2147483646 h 2349"/>
                <a:gd name="T36" fmla="*/ 2147483646 w 3059"/>
                <a:gd name="T37" fmla="*/ 2147483646 h 2349"/>
                <a:gd name="T38" fmla="*/ 2147483646 w 3059"/>
                <a:gd name="T39" fmla="*/ 2147483646 h 2349"/>
                <a:gd name="T40" fmla="*/ 2147483646 w 3059"/>
                <a:gd name="T41" fmla="*/ 2147483646 h 2349"/>
                <a:gd name="T42" fmla="*/ 2147483646 w 3059"/>
                <a:gd name="T43" fmla="*/ 2147483646 h 2349"/>
                <a:gd name="T44" fmla="*/ 2147483646 w 3059"/>
                <a:gd name="T45" fmla="*/ 2147483646 h 2349"/>
                <a:gd name="T46" fmla="*/ 2147483646 w 3059"/>
                <a:gd name="T47" fmla="*/ 2147483646 h 2349"/>
                <a:gd name="T48" fmla="*/ 2147483646 w 3059"/>
                <a:gd name="T49" fmla="*/ 2147483646 h 2349"/>
                <a:gd name="T50" fmla="*/ 2147483646 w 3059"/>
                <a:gd name="T51" fmla="*/ 2147483646 h 2349"/>
                <a:gd name="T52" fmla="*/ 2147483646 w 3059"/>
                <a:gd name="T53" fmla="*/ 2147483646 h 2349"/>
                <a:gd name="T54" fmla="*/ 2147483646 w 3059"/>
                <a:gd name="T55" fmla="*/ 2147483646 h 2349"/>
                <a:gd name="T56" fmla="*/ 2147483646 w 3059"/>
                <a:gd name="T57" fmla="*/ 2147483646 h 2349"/>
                <a:gd name="T58" fmla="*/ 2147483646 w 3059"/>
                <a:gd name="T59" fmla="*/ 2147483646 h 2349"/>
                <a:gd name="T60" fmla="*/ 2147483646 w 3059"/>
                <a:gd name="T61" fmla="*/ 2147483646 h 2349"/>
                <a:gd name="T62" fmla="*/ 2147483646 w 3059"/>
                <a:gd name="T63" fmla="*/ 2147483646 h 2349"/>
                <a:gd name="T64" fmla="*/ 2147483646 w 3059"/>
                <a:gd name="T65" fmla="*/ 2147483646 h 2349"/>
                <a:gd name="T66" fmla="*/ 2147483646 w 3059"/>
                <a:gd name="T67" fmla="*/ 2147483646 h 2349"/>
                <a:gd name="T68" fmla="*/ 2147483646 w 3059"/>
                <a:gd name="T69" fmla="*/ 2147483646 h 2349"/>
                <a:gd name="T70" fmla="*/ 2147483646 w 3059"/>
                <a:gd name="T71" fmla="*/ 2147483646 h 2349"/>
                <a:gd name="T72" fmla="*/ 2147483646 w 3059"/>
                <a:gd name="T73" fmla="*/ 2147483646 h 2349"/>
                <a:gd name="T74" fmla="*/ 2147483646 w 3059"/>
                <a:gd name="T75" fmla="*/ 2147483646 h 2349"/>
                <a:gd name="T76" fmla="*/ 2147483646 w 3059"/>
                <a:gd name="T77" fmla="*/ 2147483646 h 2349"/>
                <a:gd name="T78" fmla="*/ 2147483646 w 3059"/>
                <a:gd name="T79" fmla="*/ 2147483646 h 2349"/>
                <a:gd name="T80" fmla="*/ 2147483646 w 3059"/>
                <a:gd name="T81" fmla="*/ 2147483646 h 2349"/>
                <a:gd name="T82" fmla="*/ 2147483646 w 3059"/>
                <a:gd name="T83" fmla="*/ 2147483646 h 2349"/>
                <a:gd name="T84" fmla="*/ 2147483646 w 3059"/>
                <a:gd name="T85" fmla="*/ 1793064864 h 2349"/>
                <a:gd name="T86" fmla="*/ 2147483646 w 3059"/>
                <a:gd name="T87" fmla="*/ 709892539 h 2349"/>
                <a:gd name="T88" fmla="*/ 2147483646 w 3059"/>
                <a:gd name="T89" fmla="*/ 0 h 2349"/>
                <a:gd name="T90" fmla="*/ 2147483646 w 3059"/>
                <a:gd name="T91" fmla="*/ 811504034 h 2349"/>
                <a:gd name="T92" fmla="*/ 2147483646 w 3059"/>
                <a:gd name="T93" fmla="*/ 2147483646 h 2349"/>
                <a:gd name="T94" fmla="*/ 2147483646 w 3059"/>
                <a:gd name="T95" fmla="*/ 2147483646 h 2349"/>
                <a:gd name="T96" fmla="*/ 2147483646 w 3059"/>
                <a:gd name="T97" fmla="*/ 2147483646 h 2349"/>
                <a:gd name="T98" fmla="*/ 2147483646 w 3059"/>
                <a:gd name="T99" fmla="*/ 2147483646 h 2349"/>
                <a:gd name="T100" fmla="*/ 2147483646 w 3059"/>
                <a:gd name="T101" fmla="*/ 2147483646 h 2349"/>
                <a:gd name="T102" fmla="*/ 2147483646 w 3059"/>
                <a:gd name="T103" fmla="*/ 2147483646 h 2349"/>
                <a:gd name="T104" fmla="*/ 161453122 w 3059"/>
                <a:gd name="T105" fmla="*/ 2147483646 h 2349"/>
                <a:gd name="T106" fmla="*/ 664718848 w 3059"/>
                <a:gd name="T107" fmla="*/ 2147483646 h 2349"/>
                <a:gd name="T108" fmla="*/ 2147483646 w 3059"/>
                <a:gd name="T109" fmla="*/ 2147483646 h 2349"/>
                <a:gd name="T110" fmla="*/ 2147483646 w 3059"/>
                <a:gd name="T111" fmla="*/ 2147483646 h 2349"/>
                <a:gd name="T112" fmla="*/ 2147483646 w 3059"/>
                <a:gd name="T113" fmla="*/ 2147483646 h 2349"/>
                <a:gd name="T114" fmla="*/ 2147483646 w 3059"/>
                <a:gd name="T115" fmla="*/ 2147483646 h 2349"/>
                <a:gd name="T116" fmla="*/ 2147483646 w 3059"/>
                <a:gd name="T117" fmla="*/ 2147483646 h 2349"/>
                <a:gd name="T118" fmla="*/ 2147483646 w 3059"/>
                <a:gd name="T119" fmla="*/ 2147483646 h 2349"/>
                <a:gd name="T120" fmla="*/ 2147483646 w 3059"/>
                <a:gd name="T121" fmla="*/ 2147483646 h 2349"/>
                <a:gd name="T122" fmla="*/ 2147483646 w 3059"/>
                <a:gd name="T123" fmla="*/ 2147483646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" name="Freeform 85"/>
            <p:cNvSpPr>
              <a:spLocks noChangeAspect="1"/>
            </p:cNvSpPr>
            <p:nvPr userDrawn="1"/>
          </p:nvSpPr>
          <p:spPr bwMode="auto">
            <a:xfrm>
              <a:off x="3935" y="-77"/>
              <a:ext cx="2098" cy="4516"/>
            </a:xfrm>
            <a:custGeom>
              <a:avLst/>
              <a:gdLst>
                <a:gd name="T0" fmla="*/ 2147483646 w 802"/>
                <a:gd name="T1" fmla="*/ 0 h 1736"/>
                <a:gd name="T2" fmla="*/ 2147483646 w 802"/>
                <a:gd name="T3" fmla="*/ 0 h 1736"/>
                <a:gd name="T4" fmla="*/ 2147483646 w 802"/>
                <a:gd name="T5" fmla="*/ 148859581 h 1736"/>
                <a:gd name="T6" fmla="*/ 2147483646 w 802"/>
                <a:gd name="T7" fmla="*/ 480197570 h 1736"/>
                <a:gd name="T8" fmla="*/ 2147483646 w 802"/>
                <a:gd name="T9" fmla="*/ 629057130 h 1736"/>
                <a:gd name="T10" fmla="*/ 2147483646 w 802"/>
                <a:gd name="T11" fmla="*/ 1007361194 h 1736"/>
                <a:gd name="T12" fmla="*/ 1976277687 w 802"/>
                <a:gd name="T13" fmla="*/ 1450574644 h 1736"/>
                <a:gd name="T14" fmla="*/ 1020354674 w 802"/>
                <a:gd name="T15" fmla="*/ 2147483646 h 1736"/>
                <a:gd name="T16" fmla="*/ 794170202 w 802"/>
                <a:gd name="T17" fmla="*/ 2147483646 h 1736"/>
                <a:gd name="T18" fmla="*/ 428796805 w 802"/>
                <a:gd name="T19" fmla="*/ 2147483646 h 1736"/>
                <a:gd name="T20" fmla="*/ 428796805 w 802"/>
                <a:gd name="T21" fmla="*/ 2147483646 h 1736"/>
                <a:gd name="T22" fmla="*/ 264885321 w 802"/>
                <a:gd name="T23" fmla="*/ 2147483646 h 1736"/>
                <a:gd name="T24" fmla="*/ 101257401 w 802"/>
                <a:gd name="T25" fmla="*/ 2147483646 h 1736"/>
                <a:gd name="T26" fmla="*/ 101257401 w 802"/>
                <a:gd name="T27" fmla="*/ 2147483646 h 1736"/>
                <a:gd name="T28" fmla="*/ 0 w 802"/>
                <a:gd name="T29" fmla="*/ 2147483646 h 1736"/>
                <a:gd name="T30" fmla="*/ 0 w 802"/>
                <a:gd name="T31" fmla="*/ 2147483646 h 1736"/>
                <a:gd name="T32" fmla="*/ 101257401 w 802"/>
                <a:gd name="T33" fmla="*/ 2147483646 h 1736"/>
                <a:gd name="T34" fmla="*/ 794170202 w 802"/>
                <a:gd name="T35" fmla="*/ 2147483646 h 1736"/>
                <a:gd name="T36" fmla="*/ 1649587632 w 802"/>
                <a:gd name="T37" fmla="*/ 2147483646 h 1736"/>
                <a:gd name="T38" fmla="*/ 2147483646 w 802"/>
                <a:gd name="T39" fmla="*/ 2147483646 h 1736"/>
                <a:gd name="T40" fmla="*/ 2147483646 w 802"/>
                <a:gd name="T41" fmla="*/ 2147483646 h 1736"/>
                <a:gd name="T42" fmla="*/ 2147483646 w 802"/>
                <a:gd name="T43" fmla="*/ 2147483646 h 1736"/>
                <a:gd name="T44" fmla="*/ 2147483646 w 802"/>
                <a:gd name="T45" fmla="*/ 2147483646 h 1736"/>
                <a:gd name="T46" fmla="*/ 2147483646 w 802"/>
                <a:gd name="T47" fmla="*/ 2147483646 h 1736"/>
                <a:gd name="T48" fmla="*/ 2147483646 w 802"/>
                <a:gd name="T49" fmla="*/ 2147483646 h 1736"/>
                <a:gd name="T50" fmla="*/ 2147483646 w 802"/>
                <a:gd name="T51" fmla="*/ 2147483646 h 1736"/>
                <a:gd name="T52" fmla="*/ 2147483646 w 802"/>
                <a:gd name="T53" fmla="*/ 2147483646 h 1736"/>
                <a:gd name="T54" fmla="*/ 2147483646 w 802"/>
                <a:gd name="T55" fmla="*/ 2147483646 h 1736"/>
                <a:gd name="T56" fmla="*/ 2147483646 w 802"/>
                <a:gd name="T57" fmla="*/ 2147483646 h 1736"/>
                <a:gd name="T58" fmla="*/ 2147483646 w 802"/>
                <a:gd name="T59" fmla="*/ 2147483646 h 1736"/>
                <a:gd name="T60" fmla="*/ 2147483646 w 802"/>
                <a:gd name="T61" fmla="*/ 2147483646 h 1736"/>
                <a:gd name="T62" fmla="*/ 2147483646 w 802"/>
                <a:gd name="T63" fmla="*/ 2147483646 h 1736"/>
                <a:gd name="T64" fmla="*/ 2147483646 w 802"/>
                <a:gd name="T65" fmla="*/ 2147483646 h 1736"/>
                <a:gd name="T66" fmla="*/ 2147483646 w 802"/>
                <a:gd name="T67" fmla="*/ 2147483646 h 1736"/>
                <a:gd name="T68" fmla="*/ 2147483646 w 802"/>
                <a:gd name="T69" fmla="*/ 2147483646 h 1736"/>
                <a:gd name="T70" fmla="*/ 2147483646 w 802"/>
                <a:gd name="T71" fmla="*/ 2147483646 h 1736"/>
                <a:gd name="T72" fmla="*/ 2147483646 w 802"/>
                <a:gd name="T73" fmla="*/ 2147483646 h 1736"/>
                <a:gd name="T74" fmla="*/ 2147483646 w 802"/>
                <a:gd name="T75" fmla="*/ 2147483646 h 1736"/>
                <a:gd name="T76" fmla="*/ 2147483646 w 802"/>
                <a:gd name="T77" fmla="*/ 2147483646 h 1736"/>
                <a:gd name="T78" fmla="*/ 2147483646 w 802"/>
                <a:gd name="T79" fmla="*/ 2147483646 h 1736"/>
                <a:gd name="T80" fmla="*/ 2147483646 w 802"/>
                <a:gd name="T81" fmla="*/ 2147483646 h 1736"/>
                <a:gd name="T82" fmla="*/ 2147483646 w 802"/>
                <a:gd name="T83" fmla="*/ 2147483646 h 1736"/>
                <a:gd name="T84" fmla="*/ 2147483646 w 802"/>
                <a:gd name="T85" fmla="*/ 2147483646 h 1736"/>
                <a:gd name="T86" fmla="*/ 2147483646 w 802"/>
                <a:gd name="T87" fmla="*/ 2147483646 h 1736"/>
                <a:gd name="T88" fmla="*/ 2147483646 w 802"/>
                <a:gd name="T89" fmla="*/ 2147483646 h 1736"/>
                <a:gd name="T90" fmla="*/ 2147483646 w 802"/>
                <a:gd name="T91" fmla="*/ 2147483646 h 1736"/>
                <a:gd name="T92" fmla="*/ 2147483646 w 802"/>
                <a:gd name="T93" fmla="*/ 2147483646 h 1736"/>
                <a:gd name="T94" fmla="*/ 2147483646 w 802"/>
                <a:gd name="T95" fmla="*/ 2147483646 h 1736"/>
                <a:gd name="T96" fmla="*/ 2147483646 w 802"/>
                <a:gd name="T97" fmla="*/ 2147483646 h 1736"/>
                <a:gd name="T98" fmla="*/ 2147483646 w 802"/>
                <a:gd name="T99" fmla="*/ 1543460517 h 1736"/>
                <a:gd name="T100" fmla="*/ 2147483646 w 802"/>
                <a:gd name="T101" fmla="*/ 1156220778 h 1736"/>
                <a:gd name="T102" fmla="*/ 2147483646 w 802"/>
                <a:gd name="T103" fmla="*/ 686280035 h 1736"/>
                <a:gd name="T104" fmla="*/ 2147483646 w 802"/>
                <a:gd name="T105" fmla="*/ 480197570 h 1736"/>
                <a:gd name="T106" fmla="*/ 2147483646 w 802"/>
                <a:gd name="T107" fmla="*/ 148859581 h 1736"/>
                <a:gd name="T108" fmla="*/ 2147483646 w 802"/>
                <a:gd name="T109" fmla="*/ 0 h 1736"/>
                <a:gd name="T110" fmla="*/ 2147483646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" name="Freeform 84"/>
            <p:cNvSpPr>
              <a:spLocks noChangeAspect="1"/>
            </p:cNvSpPr>
            <p:nvPr userDrawn="1"/>
          </p:nvSpPr>
          <p:spPr bwMode="auto">
            <a:xfrm>
              <a:off x="-6070" y="143"/>
              <a:ext cx="8018" cy="5096"/>
            </a:xfrm>
            <a:custGeom>
              <a:avLst/>
              <a:gdLst>
                <a:gd name="T0" fmla="*/ 2147483646 w 2751"/>
                <a:gd name="T1" fmla="*/ 0 h 1753"/>
                <a:gd name="T2" fmla="*/ 2147483646 w 2751"/>
                <a:gd name="T3" fmla="*/ 1975610585 h 1753"/>
                <a:gd name="T4" fmla="*/ 2147483646 w 2751"/>
                <a:gd name="T5" fmla="*/ 2147483646 h 1753"/>
                <a:gd name="T6" fmla="*/ 2147483646 w 2751"/>
                <a:gd name="T7" fmla="*/ 2147483646 h 1753"/>
                <a:gd name="T8" fmla="*/ 2147483646 w 2751"/>
                <a:gd name="T9" fmla="*/ 2147483646 h 1753"/>
                <a:gd name="T10" fmla="*/ 2147483646 w 2751"/>
                <a:gd name="T11" fmla="*/ 2147483646 h 1753"/>
                <a:gd name="T12" fmla="*/ 0 w 2751"/>
                <a:gd name="T13" fmla="*/ 2147483646 h 1753"/>
                <a:gd name="T14" fmla="*/ 708662038 w 2751"/>
                <a:gd name="T15" fmla="*/ 2147483646 h 1753"/>
                <a:gd name="T16" fmla="*/ 2147483646 w 2751"/>
                <a:gd name="T17" fmla="*/ 2147483646 h 1753"/>
                <a:gd name="T18" fmla="*/ 2147483646 w 2751"/>
                <a:gd name="T19" fmla="*/ 2147483646 h 1753"/>
                <a:gd name="T20" fmla="*/ 2147483646 w 2751"/>
                <a:gd name="T21" fmla="*/ 2147483646 h 1753"/>
                <a:gd name="T22" fmla="*/ 2147483646 w 2751"/>
                <a:gd name="T23" fmla="*/ 2147483646 h 1753"/>
                <a:gd name="T24" fmla="*/ 2147483646 w 2751"/>
                <a:gd name="T25" fmla="*/ 2147483646 h 1753"/>
                <a:gd name="T26" fmla="*/ 2147483646 w 2751"/>
                <a:gd name="T27" fmla="*/ 2147483646 h 1753"/>
                <a:gd name="T28" fmla="*/ 2147483646 w 2751"/>
                <a:gd name="T29" fmla="*/ 2147483646 h 1753"/>
                <a:gd name="T30" fmla="*/ 2147483646 w 2751"/>
                <a:gd name="T31" fmla="*/ 2147483646 h 1753"/>
                <a:gd name="T32" fmla="*/ 2147483646 w 2751"/>
                <a:gd name="T33" fmla="*/ 2147483646 h 1753"/>
                <a:gd name="T34" fmla="*/ 2147483646 w 2751"/>
                <a:gd name="T35" fmla="*/ 2147483646 h 1753"/>
                <a:gd name="T36" fmla="*/ 2147483646 w 2751"/>
                <a:gd name="T37" fmla="*/ 2147483646 h 1753"/>
                <a:gd name="T38" fmla="*/ 2147483646 w 2751"/>
                <a:gd name="T39" fmla="*/ 2147483646 h 1753"/>
                <a:gd name="T40" fmla="*/ 2147483646 w 2751"/>
                <a:gd name="T41" fmla="*/ 2147483646 h 1753"/>
                <a:gd name="T42" fmla="*/ 2147483646 w 2751"/>
                <a:gd name="T43" fmla="*/ 2147483646 h 1753"/>
                <a:gd name="T44" fmla="*/ 2147483646 w 2751"/>
                <a:gd name="T45" fmla="*/ 2147483646 h 1753"/>
                <a:gd name="T46" fmla="*/ 2147483646 w 2751"/>
                <a:gd name="T47" fmla="*/ 2147483646 h 1753"/>
                <a:gd name="T48" fmla="*/ 2147483646 w 2751"/>
                <a:gd name="T49" fmla="*/ 2147483646 h 1753"/>
                <a:gd name="T50" fmla="*/ 2147483646 w 2751"/>
                <a:gd name="T51" fmla="*/ 2147483646 h 1753"/>
                <a:gd name="T52" fmla="*/ 2147483646 w 2751"/>
                <a:gd name="T53" fmla="*/ 2147483646 h 1753"/>
                <a:gd name="T54" fmla="*/ 2147483646 w 2751"/>
                <a:gd name="T55" fmla="*/ 2147483646 h 1753"/>
                <a:gd name="T56" fmla="*/ 2147483646 w 2751"/>
                <a:gd name="T57" fmla="*/ 2147483646 h 1753"/>
                <a:gd name="T58" fmla="*/ 2147483646 w 2751"/>
                <a:gd name="T59" fmla="*/ 2147483646 h 1753"/>
                <a:gd name="T60" fmla="*/ 2147483646 w 2751"/>
                <a:gd name="T61" fmla="*/ 2147483646 h 1753"/>
                <a:gd name="T62" fmla="*/ 2147483646 w 2751"/>
                <a:gd name="T63" fmla="*/ 2147483646 h 1753"/>
                <a:gd name="T64" fmla="*/ 2147483646 w 2751"/>
                <a:gd name="T65" fmla="*/ 2147483646 h 1753"/>
                <a:gd name="T66" fmla="*/ 2147483646 w 2751"/>
                <a:gd name="T67" fmla="*/ 2147483646 h 1753"/>
                <a:gd name="T68" fmla="*/ 2147483646 w 2751"/>
                <a:gd name="T69" fmla="*/ 2147483646 h 1753"/>
                <a:gd name="T70" fmla="*/ 2147483646 w 2751"/>
                <a:gd name="T71" fmla="*/ 2147483646 h 1753"/>
                <a:gd name="T72" fmla="*/ 2147483646 w 2751"/>
                <a:gd name="T73" fmla="*/ 2147483646 h 1753"/>
                <a:gd name="T74" fmla="*/ 2147483646 w 2751"/>
                <a:gd name="T75" fmla="*/ 2147483646 h 1753"/>
                <a:gd name="T76" fmla="*/ 2147483646 w 2751"/>
                <a:gd name="T77" fmla="*/ 2147483646 h 1753"/>
                <a:gd name="T78" fmla="*/ 2147483646 w 2751"/>
                <a:gd name="T79" fmla="*/ 2147483646 h 1753"/>
                <a:gd name="T80" fmla="*/ 2147483646 w 2751"/>
                <a:gd name="T81" fmla="*/ 2147483646 h 1753"/>
                <a:gd name="T82" fmla="*/ 2147483646 w 2751"/>
                <a:gd name="T83" fmla="*/ 2147483646 h 1753"/>
                <a:gd name="T84" fmla="*/ 2147483646 w 2751"/>
                <a:gd name="T85" fmla="*/ 2147483646 h 1753"/>
                <a:gd name="T86" fmla="*/ 2147483646 w 2751"/>
                <a:gd name="T87" fmla="*/ 2147483646 h 1753"/>
                <a:gd name="T88" fmla="*/ 2147483646 w 2751"/>
                <a:gd name="T89" fmla="*/ 2147483646 h 1753"/>
                <a:gd name="T90" fmla="*/ 2147483646 w 2751"/>
                <a:gd name="T91" fmla="*/ 2147483646 h 1753"/>
                <a:gd name="T92" fmla="*/ 2147483646 w 2751"/>
                <a:gd name="T93" fmla="*/ 2147483646 h 1753"/>
                <a:gd name="T94" fmla="*/ 2147483646 w 2751"/>
                <a:gd name="T95" fmla="*/ 2147483646 h 1753"/>
                <a:gd name="T96" fmla="*/ 2147483646 w 2751"/>
                <a:gd name="T97" fmla="*/ 2147483646 h 1753"/>
                <a:gd name="T98" fmla="*/ 2147483646 w 2751"/>
                <a:gd name="T99" fmla="*/ 2147483646 h 1753"/>
                <a:gd name="T100" fmla="*/ 2147483646 w 2751"/>
                <a:gd name="T101" fmla="*/ 2147483646 h 1753"/>
                <a:gd name="T102" fmla="*/ 2147483646 w 2751"/>
                <a:gd name="T103" fmla="*/ 2147483646 h 1753"/>
                <a:gd name="T104" fmla="*/ 2147483646 w 2751"/>
                <a:gd name="T105" fmla="*/ 2147483646 h 1753"/>
                <a:gd name="T106" fmla="*/ 2147483646 w 2751"/>
                <a:gd name="T107" fmla="*/ 2147483646 h 1753"/>
                <a:gd name="T108" fmla="*/ 2147483646 w 2751"/>
                <a:gd name="T109" fmla="*/ 2147483646 h 1753"/>
                <a:gd name="T110" fmla="*/ 2147483646 w 2751"/>
                <a:gd name="T111" fmla="*/ 2147483646 h 1753"/>
                <a:gd name="T112" fmla="*/ 2147483646 w 2751"/>
                <a:gd name="T113" fmla="*/ 2147483646 h 1753"/>
                <a:gd name="T114" fmla="*/ 2147483646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chemeClr val="bg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9" name="Group 61"/>
          <p:cNvGrpSpPr>
            <a:grpSpLocks noChangeAspect="1"/>
          </p:cNvGrpSpPr>
          <p:nvPr/>
        </p:nvGrpSpPr>
        <p:grpSpPr bwMode="auto">
          <a:xfrm>
            <a:off x="4652963" y="1077913"/>
            <a:ext cx="3640137" cy="1770062"/>
            <a:chOff x="2425" y="7208"/>
            <a:chExt cx="7069" cy="3441"/>
          </a:xfrm>
        </p:grpSpPr>
        <p:sp>
          <p:nvSpPr>
            <p:cNvPr id="10" name="Freeform 6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1" name="Freeform 6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2" name="Freeform 6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3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" name="Freeform 6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" name="Freeform 6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6" name="Freeform 6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7" name="Freeform 6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8" name="Freeform 7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9" name="Freeform 7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" name="Freeform 7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1" name="Freeform 7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2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3" name="Freeform 7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4" name="Freeform 7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5" name="Rectangle 77"/>
            <p:cNvSpPr>
              <a:spLocks noChangeAspect="1" noChangeArrowheads="1"/>
            </p:cNvSpPr>
            <p:nvPr/>
          </p:nvSpPr>
          <p:spPr bwMode="auto">
            <a:xfrm>
              <a:off x="7709" y="9847"/>
              <a:ext cx="68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defRPr/>
              </a:pPr>
              <a:endParaRPr lang="da-DK" altLang="da-DK" dirty="0" smtClean="0"/>
            </a:p>
          </p:txBody>
        </p:sp>
        <p:sp>
          <p:nvSpPr>
            <p:cNvPr id="26" name="Rectangle 78"/>
            <p:cNvSpPr>
              <a:spLocks noChangeAspect="1" noChangeArrowheads="1"/>
            </p:cNvSpPr>
            <p:nvPr/>
          </p:nvSpPr>
          <p:spPr bwMode="auto">
            <a:xfrm>
              <a:off x="7931" y="9847"/>
              <a:ext cx="65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defRPr/>
              </a:pPr>
              <a:endParaRPr lang="da-DK" altLang="da-DK" dirty="0" smtClean="0"/>
            </a:p>
          </p:txBody>
        </p:sp>
        <p:sp>
          <p:nvSpPr>
            <p:cNvPr id="27" name="Freeform 7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8" name="Freeform 8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9" name="Freeform 8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smtClean="0"/>
              <a:t>Klik for at redigere titeltypografi i masteren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smtClean="0"/>
              <a:t>Klik for at redigere undertiteltypografien i masteren</a:t>
            </a:r>
          </a:p>
        </p:txBody>
      </p:sp>
      <p:sp>
        <p:nvSpPr>
          <p:cNvPr id="30" name="Rectangle 8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a-DK" altLang="da-DK"/>
              <a:t>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235635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609CB-58B2-4B04-8AEF-59FE9DFD86C0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60133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18225" y="1187450"/>
            <a:ext cx="1798638" cy="49815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9138" y="1187450"/>
            <a:ext cx="5246687" cy="49815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E1BEE-CE48-4FC0-AE0B-7C97287C68E9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65272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87450"/>
            <a:ext cx="7197725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719138" y="2159000"/>
            <a:ext cx="3522662" cy="40100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0" y="2159000"/>
            <a:ext cx="3522663" cy="40100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4D4BE-6030-4DC6-967A-F40AC9EF578B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2123506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87450"/>
            <a:ext cx="7197725" cy="9144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719138" y="2159000"/>
            <a:ext cx="7197725" cy="4010025"/>
          </a:xfrm>
        </p:spPr>
        <p:txBody>
          <a:bodyPr/>
          <a:lstStyle/>
          <a:p>
            <a:pPr lvl="0"/>
            <a:endParaRPr lang="da-DK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9206A-5EE9-4317-8FF3-610C3371C51A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24555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6F6DC-9405-4192-8938-35D9BC0F0A42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206504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2EFC-9F1C-4FA6-AFFC-4C14973265B3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259164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522662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0" y="2159000"/>
            <a:ext cx="3522663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2784-7449-498E-9A5F-411E826C67FA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70110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14234-EFAE-4F0A-AED3-C6F0EF8C6BCE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65690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D7BC-87BB-4D66-9D84-79A27236CFB5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414851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EEB0E-78ED-4C9E-B2EC-DC9AF6017912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70736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9ED7D-78E5-469C-802B-6C39257A0B7E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40583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9923F-E5F4-4B18-9DD2-19AD1E3196A7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57308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187450"/>
            <a:ext cx="71977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1977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C9AAA7F-83C0-43B8-A932-80451E5A4C2F}" type="slidenum">
              <a:rPr lang="da-DK" altLang="da-DK"/>
              <a:pPr>
                <a:defRPr/>
              </a:pPr>
              <a:t>‹nr.›</a:t>
            </a:fld>
            <a:r>
              <a:rPr lang="da-DK" altLang="da-DK"/>
              <a:t>  ▪  www.regionmidtjylland.dk</a:t>
            </a:r>
          </a:p>
        </p:txBody>
      </p:sp>
      <p:grpSp>
        <p:nvGrpSpPr>
          <p:cNvPr id="102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103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3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5" name="Rectangle 147"/>
            <p:cNvSpPr>
              <a:spLocks noChangeAspect="1" noChangeArrowheads="1"/>
            </p:cNvSpPr>
            <p:nvPr/>
          </p:nvSpPr>
          <p:spPr bwMode="auto">
            <a:xfrm>
              <a:off x="771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defRPr/>
              </a:pPr>
              <a:endParaRPr lang="da-DK" altLang="da-DK" dirty="0" smtClean="0"/>
            </a:p>
          </p:txBody>
        </p:sp>
        <p:sp>
          <p:nvSpPr>
            <p:cNvPr id="1046" name="Rectangle 148"/>
            <p:cNvSpPr>
              <a:spLocks noChangeAspect="1" noChangeArrowheads="1"/>
            </p:cNvSpPr>
            <p:nvPr/>
          </p:nvSpPr>
          <p:spPr bwMode="auto">
            <a:xfrm>
              <a:off x="793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defRPr/>
              </a:pPr>
              <a:endParaRPr lang="da-DK" altLang="da-DK" dirty="0" smtClean="0"/>
            </a:p>
          </p:txBody>
        </p:sp>
        <p:sp>
          <p:nvSpPr>
            <p:cNvPr id="104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4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nflikt21.rm.dk/" TargetMode="External"/><Relationship Id="rId2" Type="http://schemas.openxmlformats.org/officeDocument/2006/relationships/hyperlink" Target="mailto:konflikt21@stab.rm.d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da-DK" altLang="da-DK" sz="900" smtClean="0">
                <a:solidFill>
                  <a:schemeClr val="bg1"/>
                </a:solidFill>
              </a:rPr>
              <a:t>www.regionmidtjylland.dk</a:t>
            </a:r>
          </a:p>
        </p:txBody>
      </p:sp>
      <p:sp>
        <p:nvSpPr>
          <p:cNvPr id="5123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979488" y="3155950"/>
            <a:ext cx="7810500" cy="895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a-DK" altLang="da-DK" sz="2600" dirty="0" smtClean="0"/>
              <a:t/>
            </a:r>
            <a:br>
              <a:rPr lang="da-DK" altLang="da-DK" sz="2600" dirty="0" smtClean="0"/>
            </a:br>
            <a:r>
              <a:rPr lang="da-DK" altLang="da-DK" sz="2600" dirty="0" smtClean="0"/>
              <a:t/>
            </a:r>
            <a:br>
              <a:rPr lang="da-DK" altLang="da-DK" sz="2600" dirty="0" smtClean="0"/>
            </a:br>
            <a:r>
              <a:rPr lang="da-DK" altLang="da-DK" sz="3200" dirty="0"/>
              <a:t/>
            </a:r>
            <a:br>
              <a:rPr lang="da-DK" altLang="da-DK" sz="3200" dirty="0"/>
            </a:br>
            <a:r>
              <a:rPr lang="da-DK" altLang="da-DK" sz="2800" dirty="0"/>
              <a:t>Møde med de faglige organisationer den </a:t>
            </a:r>
            <a:r>
              <a:rPr lang="da-DK" altLang="da-DK" sz="2800" dirty="0" smtClean="0"/>
              <a:t>6. </a:t>
            </a:r>
            <a:r>
              <a:rPr lang="da-DK" altLang="da-DK" sz="2800" dirty="0"/>
              <a:t>maj </a:t>
            </a:r>
            <a:r>
              <a:rPr lang="da-DK" altLang="da-DK" sz="2800" dirty="0" smtClean="0"/>
              <a:t>2021</a:t>
            </a:r>
            <a:endParaRPr lang="da-DK" altLang="da-DK" sz="1800" dirty="0" smtClean="0"/>
          </a:p>
        </p:txBody>
      </p:sp>
      <p:sp>
        <p:nvSpPr>
          <p:cNvPr id="5124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695587" y="5281810"/>
            <a:ext cx="7786688" cy="12795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a-DK" altLang="da-DK" sz="1200" b="1" dirty="0" smtClean="0"/>
          </a:p>
          <a:p>
            <a:pPr algn="ctr" eaLnBrk="1" hangingPunct="1">
              <a:lnSpc>
                <a:spcPct val="80000"/>
              </a:lnSpc>
            </a:pPr>
            <a:endParaRPr lang="da-DK" altLang="da-DK" sz="1200" b="1" dirty="0"/>
          </a:p>
          <a:p>
            <a:pPr algn="ctr" eaLnBrk="1" hangingPunct="1">
              <a:lnSpc>
                <a:spcPct val="80000"/>
              </a:lnSpc>
            </a:pPr>
            <a:r>
              <a:rPr lang="da-DK" altLang="da-DK" sz="1200" b="1" dirty="0" smtClean="0"/>
              <a:t>Jørn Mørup, Koncern HR</a:t>
            </a:r>
          </a:p>
          <a:p>
            <a:pPr eaLnBrk="1" hangingPunct="1">
              <a:lnSpc>
                <a:spcPct val="80000"/>
              </a:lnSpc>
            </a:pPr>
            <a:r>
              <a:rPr lang="da-DK" altLang="da-DK" sz="800" b="1" dirty="0" smtClean="0"/>
              <a:t>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473075" y="171450"/>
            <a:ext cx="7440613" cy="842963"/>
          </a:xfrm>
        </p:spPr>
        <p:txBody>
          <a:bodyPr/>
          <a:lstStyle/>
          <a:p>
            <a:pPr algn="ctr"/>
            <a:r>
              <a:rPr lang="da-DK" altLang="da-DK" sz="2800" smtClean="0"/>
              <a:t>Nødberedskaber</a:t>
            </a:r>
          </a:p>
        </p:txBody>
      </p:sp>
      <p:sp>
        <p:nvSpPr>
          <p:cNvPr id="4099" name="Pladsholder til indhold 2"/>
          <p:cNvSpPr>
            <a:spLocks noGrp="1"/>
          </p:cNvSpPr>
          <p:nvPr>
            <p:ph idx="1"/>
          </p:nvPr>
        </p:nvSpPr>
        <p:spPr>
          <a:xfrm>
            <a:off x="592138" y="2006600"/>
            <a:ext cx="8266112" cy="4851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da-DK" altLang="da-DK" sz="2000" b="1" dirty="0" smtClean="0"/>
              <a:t>Konfliktens omfang</a:t>
            </a:r>
            <a:r>
              <a:rPr lang="da-DK" altLang="da-DK" sz="2000" dirty="0" smtClean="0"/>
              <a:t> 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000" dirty="0" smtClean="0"/>
              <a:t>Ledere og tjenestemænd er ikke omfattet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000" dirty="0" smtClean="0"/>
              <a:t>Uorganiserede medarbejdere har ret og pligt til at fortsætte arbejdet 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000" dirty="0" smtClean="0"/>
              <a:t>Studerende og elever er ikke omfattet af konflikten. Det afklares om de studerende/elever skal tilbage til uddannelsesinstitutionen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000" dirty="0" smtClean="0"/>
              <a:t>TR/</a:t>
            </a:r>
            <a:r>
              <a:rPr lang="da-DK" altLang="da-DK" sz="2000" dirty="0" err="1" smtClean="0"/>
              <a:t>FTR’er</a:t>
            </a:r>
            <a:r>
              <a:rPr lang="da-DK" altLang="da-DK" sz="2000" dirty="0" smtClean="0"/>
              <a:t> tilknyttet et område med nødberedskab er under konflikten vagtfri. TR/FTR betragtes fortsat som ansat ved regionen og er til disposition for regionen i hele </a:t>
            </a:r>
            <a:r>
              <a:rPr lang="da-DK" altLang="da-DK" sz="2000" dirty="0" smtClean="0"/>
              <a:t>nødberedskabsperioden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000" dirty="0" smtClean="0"/>
              <a:t>Hel eller delvis i konflikt afklaret</a:t>
            </a:r>
            <a:endParaRPr lang="da-DK" altLang="da-DK" sz="2000" dirty="0" smtClean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r>
              <a:rPr lang="da-DK" altLang="da-DK" b="1" dirty="0" smtClean="0"/>
              <a:t/>
            </a:r>
            <a:br>
              <a:rPr lang="da-DK" altLang="da-DK" b="1" dirty="0" smtClean="0"/>
            </a:br>
            <a:endParaRPr lang="da-DK" altLang="da-DK" b="1" dirty="0" smtClean="0"/>
          </a:p>
          <a:p>
            <a:pPr lvl="1">
              <a:defRPr/>
            </a:pPr>
            <a:endParaRPr lang="da-DK" altLang="da-DK" b="1" dirty="0" smtClean="0"/>
          </a:p>
        </p:txBody>
      </p:sp>
      <p:sp>
        <p:nvSpPr>
          <p:cNvPr id="18436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1839096-E5BD-475A-818C-038568B44979}" type="slidenum">
              <a:rPr lang="da-DK" altLang="da-DK" sz="900" smtClean="0">
                <a:solidFill>
                  <a:schemeClr val="accent1"/>
                </a:solidFill>
              </a:rPr>
              <a:pPr/>
              <a:t>10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Behov for nødberedskab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400" dirty="0" smtClean="0"/>
              <a:t>Behov for nødberedskab justeres efter hvor mange, der står uden for konflikt</a:t>
            </a:r>
          </a:p>
          <a:p>
            <a:pPr marL="901700" lvl="2" indent="0">
              <a:lnSpc>
                <a:spcPct val="90000"/>
              </a:lnSpc>
              <a:buNone/>
              <a:defRPr/>
            </a:pPr>
            <a:endParaRPr lang="da-DK" altLang="da-DK" sz="2400" dirty="0" smtClean="0"/>
          </a:p>
          <a:p>
            <a:pPr marL="901700" lvl="2" indent="0">
              <a:lnSpc>
                <a:spcPct val="90000"/>
              </a:lnSpc>
              <a:buNone/>
              <a:defRPr/>
            </a:pPr>
            <a:endParaRPr lang="da-DK" altLang="da-DK" sz="2400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5716F6DC-9405-4192-8938-35D9BC0F0A42}" type="slidenum">
              <a:rPr lang="da-DK" altLang="da-DK" smtClean="0"/>
              <a:pPr>
                <a:defRPr/>
              </a:pPr>
              <a:t>11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137245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Lønforhold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400" dirty="0" smtClean="0"/>
              <a:t>Maj måneds løn</a:t>
            </a:r>
          </a:p>
          <a:p>
            <a:pPr marL="901700" lvl="2" indent="0">
              <a:lnSpc>
                <a:spcPct val="90000"/>
              </a:lnSpc>
              <a:buNone/>
              <a:defRPr/>
            </a:pPr>
            <a:r>
              <a:rPr lang="da-DK" altLang="da-DK" sz="2400" dirty="0" smtClean="0"/>
              <a:t> </a:t>
            </a:r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400" dirty="0" smtClean="0"/>
              <a:t>Løn i nødberedskab efter rammeaftalen</a:t>
            </a:r>
          </a:p>
          <a:p>
            <a:pPr marL="901700" lvl="2" indent="0">
              <a:lnSpc>
                <a:spcPct val="90000"/>
              </a:lnSpc>
              <a:buNone/>
              <a:defRPr/>
            </a:pPr>
            <a:endParaRPr lang="da-DK" altLang="da-DK" sz="2400" dirty="0" smtClean="0"/>
          </a:p>
          <a:p>
            <a:pPr marL="1244600" lvl="2" indent="-342900">
              <a:lnSpc>
                <a:spcPct val="90000"/>
              </a:lnSpc>
              <a:defRPr/>
            </a:pPr>
            <a:r>
              <a:rPr lang="da-DK" altLang="da-DK" sz="2400" dirty="0" smtClean="0"/>
              <a:t>Lønudbetaling følger sædvanlig lønudbetaling for timelønnede</a:t>
            </a:r>
          </a:p>
          <a:p>
            <a:pPr marL="1244600" lvl="2" indent="-342900">
              <a:lnSpc>
                <a:spcPct val="90000"/>
              </a:lnSpc>
              <a:defRPr/>
            </a:pPr>
            <a:endParaRPr lang="da-DK" altLang="da-DK" sz="2000" dirty="0" smtClean="0"/>
          </a:p>
          <a:p>
            <a:pPr marL="1244600" lvl="2" indent="-342900">
              <a:lnSpc>
                <a:spcPct val="90000"/>
              </a:lnSpc>
              <a:defRPr/>
            </a:pPr>
            <a:endParaRPr lang="da-DK" altLang="da-DK" sz="2400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5716F6DC-9405-4192-8938-35D9BC0F0A42}" type="slidenum">
              <a:rPr lang="da-DK" altLang="da-DK" smtClean="0"/>
              <a:pPr>
                <a:defRPr/>
              </a:pPr>
              <a:t>12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4661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Covid-19-beredskab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 err="1"/>
              <a:t>Covid</a:t>
            </a:r>
            <a:r>
              <a:rPr lang="da-DK" altLang="da-DK" dirty="0"/>
              <a:t> beredskab håndteres </a:t>
            </a:r>
            <a:r>
              <a:rPr lang="da-DK" altLang="da-DK" dirty="0" smtClean="0"/>
              <a:t>lokalt efter  aftale mellem Region Midtjylland og DSR </a:t>
            </a:r>
            <a:endParaRPr lang="da-DK" altLang="da-DK" sz="1600" b="1" dirty="0" smtClean="0"/>
          </a:p>
          <a:p>
            <a:pPr lvl="1"/>
            <a:r>
              <a:rPr lang="da-DK" altLang="da-DK" sz="1600" b="1" dirty="0" smtClean="0"/>
              <a:t>Region Midtjyllands tilgang ved behov for covid-19-beredskab: </a:t>
            </a:r>
          </a:p>
          <a:p>
            <a:pPr lvl="2"/>
            <a:r>
              <a:rPr lang="da-DK" sz="1400" dirty="0"/>
              <a:t>H</a:t>
            </a:r>
            <a:r>
              <a:rPr lang="da-DK" sz="1400" dirty="0" smtClean="0"/>
              <a:t>ospitalerne skal først </a:t>
            </a:r>
            <a:r>
              <a:rPr lang="da-DK" sz="1400" dirty="0"/>
              <a:t>og fremmest trække på de sygeplejersker der ikke er </a:t>
            </a:r>
            <a:r>
              <a:rPr lang="da-DK" sz="1400" dirty="0" smtClean="0"/>
              <a:t>konfliktramt </a:t>
            </a:r>
          </a:p>
          <a:p>
            <a:pPr lvl="2"/>
            <a:r>
              <a:rPr lang="da-DK" sz="1400" dirty="0" smtClean="0"/>
              <a:t>Hvis </a:t>
            </a:r>
            <a:r>
              <a:rPr lang="da-DK" sz="1400" dirty="0"/>
              <a:t>dette ikke er </a:t>
            </a:r>
            <a:r>
              <a:rPr lang="da-DK" sz="1400" dirty="0" smtClean="0"/>
              <a:t>muligt, flyttes </a:t>
            </a:r>
            <a:r>
              <a:rPr lang="da-DK" sz="1400" dirty="0"/>
              <a:t>sygeplejerskerne fra de konfliktramte afdelinger </a:t>
            </a:r>
            <a:r>
              <a:rPr lang="da-DK" sz="1400" dirty="0" smtClean="0"/>
              <a:t>over på </a:t>
            </a:r>
            <a:r>
              <a:rPr lang="da-DK" sz="1400" dirty="0" err="1" smtClean="0"/>
              <a:t>Covid</a:t>
            </a:r>
            <a:r>
              <a:rPr lang="da-DK" sz="1400" dirty="0" smtClean="0"/>
              <a:t>-afsnit. De </a:t>
            </a:r>
            <a:r>
              <a:rPr lang="da-DK" sz="1400" dirty="0"/>
              <a:t>tages </a:t>
            </a:r>
            <a:r>
              <a:rPr lang="da-DK" sz="1400" dirty="0" smtClean="0"/>
              <a:t>dermed </a:t>
            </a:r>
            <a:r>
              <a:rPr lang="da-DK" sz="1400" dirty="0"/>
              <a:t>ud af konflikten og vil få normal </a:t>
            </a:r>
            <a:r>
              <a:rPr lang="da-DK" sz="1400" dirty="0" smtClean="0"/>
              <a:t>løn</a:t>
            </a:r>
            <a:endParaRPr lang="da-DK" sz="1400" dirty="0"/>
          </a:p>
          <a:p>
            <a:endParaRPr lang="da-DK" altLang="da-DK" sz="1600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5716F6DC-9405-4192-8938-35D9BC0F0A42}" type="slidenum">
              <a:rPr lang="da-DK" altLang="da-DK" smtClean="0"/>
              <a:pPr>
                <a:defRPr/>
              </a:pPr>
              <a:t>13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16492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473075" y="171450"/>
            <a:ext cx="7440613" cy="842963"/>
          </a:xfrm>
        </p:spPr>
        <p:txBody>
          <a:bodyPr/>
          <a:lstStyle/>
          <a:p>
            <a:pPr algn="ctr"/>
            <a:r>
              <a:rPr lang="da-DK" altLang="da-DK" sz="2800" smtClean="0"/>
              <a:t>Efter en evt. konflikt</a:t>
            </a:r>
          </a:p>
        </p:txBody>
      </p:sp>
      <p:sp>
        <p:nvSpPr>
          <p:cNvPr id="4099" name="Pladsholder til indhold 2"/>
          <p:cNvSpPr>
            <a:spLocks noGrp="1"/>
          </p:cNvSpPr>
          <p:nvPr>
            <p:ph idx="1"/>
          </p:nvPr>
        </p:nvSpPr>
        <p:spPr>
          <a:xfrm>
            <a:off x="592138" y="2006600"/>
            <a:ext cx="8266112" cy="4851400"/>
          </a:xfrm>
        </p:spPr>
        <p:txBody>
          <a:bodyPr/>
          <a:lstStyle/>
          <a:p>
            <a:pPr>
              <a:defRPr/>
            </a:pPr>
            <a:r>
              <a:rPr lang="da-DK" altLang="da-DK" sz="2000" b="1" dirty="0" smtClean="0"/>
              <a:t>Ved konfliktens ophør:</a:t>
            </a:r>
          </a:p>
          <a:p>
            <a:pPr>
              <a:buFontTx/>
              <a:buNone/>
              <a:defRPr/>
            </a:pPr>
            <a:endParaRPr lang="da-DK" altLang="da-DK" sz="2000" dirty="0" smtClean="0"/>
          </a:p>
          <a:p>
            <a:pPr lvl="1">
              <a:defRPr/>
            </a:pPr>
            <a:r>
              <a:rPr lang="da-DK" altLang="da-DK" sz="1800" dirty="0" smtClean="0"/>
              <a:t>Medarbejderen har pligt til straks, når konflikten ophører, at genindtræde i deres hidtidige ansættelsesforhold.</a:t>
            </a:r>
          </a:p>
          <a:p>
            <a:pPr lvl="1">
              <a:buFontTx/>
              <a:buNone/>
              <a:defRPr/>
            </a:pPr>
            <a:endParaRPr lang="da-DK" altLang="da-DK" sz="1800" dirty="0" smtClean="0"/>
          </a:p>
          <a:p>
            <a:pPr lvl="1">
              <a:defRPr/>
            </a:pPr>
            <a:r>
              <a:rPr lang="da-DK" altLang="da-DK" sz="1800" dirty="0" smtClean="0"/>
              <a:t>Arbejdsgiveren har – i takt med at det er driftsmæssigt muligt – pligt til på ny at acceptere medarbejdernes arbejdskraft.</a:t>
            </a:r>
          </a:p>
          <a:p>
            <a:pPr marL="990600" lvl="1" indent="-533400">
              <a:lnSpc>
                <a:spcPct val="90000"/>
              </a:lnSpc>
              <a:defRPr/>
            </a:pPr>
            <a:endParaRPr lang="da-DK" altLang="da-DK" sz="2400" dirty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r>
              <a:rPr lang="da-DK" altLang="da-DK" b="1" dirty="0" smtClean="0"/>
              <a:t/>
            </a:r>
            <a:br>
              <a:rPr lang="da-DK" altLang="da-DK" b="1" dirty="0" smtClean="0"/>
            </a:br>
            <a:endParaRPr lang="da-DK" altLang="da-DK" b="1" dirty="0" smtClean="0"/>
          </a:p>
          <a:p>
            <a:pPr lvl="1">
              <a:defRPr/>
            </a:pPr>
            <a:endParaRPr lang="da-DK" altLang="da-DK" b="1" dirty="0" smtClean="0"/>
          </a:p>
        </p:txBody>
      </p:sp>
      <p:sp>
        <p:nvSpPr>
          <p:cNvPr id="19460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C08E805-A0B6-4A61-A575-FE08BF4EEC20}" type="slidenum">
              <a:rPr lang="da-DK" altLang="da-DK" sz="900" smtClean="0">
                <a:solidFill>
                  <a:schemeClr val="accent1"/>
                </a:solidFill>
              </a:rPr>
              <a:pPr/>
              <a:t>14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501650" y="419100"/>
            <a:ext cx="7440613" cy="842963"/>
          </a:xfrm>
        </p:spPr>
        <p:txBody>
          <a:bodyPr/>
          <a:lstStyle/>
          <a:p>
            <a:pPr algn="ctr"/>
            <a:r>
              <a:rPr lang="da-DK" altLang="da-DK" sz="2800" smtClean="0"/>
              <a:t>Emner</a:t>
            </a:r>
          </a:p>
        </p:txBody>
      </p:sp>
      <p:sp>
        <p:nvSpPr>
          <p:cNvPr id="4099" name="Pladsholder til indhold 2"/>
          <p:cNvSpPr>
            <a:spLocks noGrp="1"/>
          </p:cNvSpPr>
          <p:nvPr>
            <p:ph idx="1"/>
          </p:nvPr>
        </p:nvSpPr>
        <p:spPr>
          <a:xfrm>
            <a:off x="573088" y="1720850"/>
            <a:ext cx="8266112" cy="51371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altLang="da-DK" b="1" dirty="0" smtClean="0"/>
          </a:p>
          <a:p>
            <a:pPr lvl="1">
              <a:defRPr/>
            </a:pPr>
            <a:r>
              <a:rPr lang="da-DK" altLang="da-DK" b="1" dirty="0" smtClean="0"/>
              <a:t>Generelle holdninger</a:t>
            </a:r>
          </a:p>
          <a:p>
            <a:pPr lvl="1">
              <a:defRPr/>
            </a:pPr>
            <a:endParaRPr lang="da-DK" altLang="da-DK" b="1" dirty="0" smtClean="0"/>
          </a:p>
          <a:p>
            <a:pPr lvl="1">
              <a:defRPr/>
            </a:pPr>
            <a:r>
              <a:rPr lang="da-DK" altLang="da-DK" b="1" dirty="0" smtClean="0"/>
              <a:t>Før evt. konflikt</a:t>
            </a:r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endParaRPr lang="da-DK" altLang="da-DK" b="1" dirty="0"/>
          </a:p>
          <a:p>
            <a:pPr lvl="1">
              <a:defRPr/>
            </a:pPr>
            <a:r>
              <a:rPr lang="da-DK" altLang="da-DK" b="1" dirty="0" smtClean="0"/>
              <a:t>Nødberedskab</a:t>
            </a:r>
          </a:p>
          <a:p>
            <a:pPr lvl="1">
              <a:defRPr/>
            </a:pPr>
            <a:endParaRPr lang="da-DK" altLang="da-DK" b="1" dirty="0"/>
          </a:p>
          <a:p>
            <a:pPr lvl="1">
              <a:defRPr/>
            </a:pPr>
            <a:r>
              <a:rPr lang="da-DK" altLang="da-DK" b="1" dirty="0" smtClean="0"/>
              <a:t>Lønforhold</a:t>
            </a:r>
          </a:p>
          <a:p>
            <a:pPr lvl="1">
              <a:defRPr/>
            </a:pPr>
            <a:endParaRPr lang="da-DK" altLang="da-DK" b="1" dirty="0"/>
          </a:p>
          <a:p>
            <a:pPr lvl="1">
              <a:defRPr/>
            </a:pPr>
            <a:r>
              <a:rPr lang="da-DK" altLang="da-DK" b="1" dirty="0" smtClean="0"/>
              <a:t>Covid-19-beredskab</a:t>
            </a:r>
          </a:p>
          <a:p>
            <a:pPr marL="625475" lvl="1" indent="0">
              <a:buNone/>
              <a:defRPr/>
            </a:pPr>
            <a:endParaRPr lang="da-DK" altLang="da-DK" b="1" dirty="0" smtClean="0"/>
          </a:p>
          <a:p>
            <a:pPr lvl="1">
              <a:defRPr/>
            </a:pPr>
            <a:r>
              <a:rPr lang="da-DK" altLang="da-DK" b="1" dirty="0" smtClean="0"/>
              <a:t>Efter </a:t>
            </a:r>
            <a:r>
              <a:rPr lang="da-DK" altLang="da-DK" b="1" dirty="0"/>
              <a:t>evt. konflikt.</a:t>
            </a:r>
          </a:p>
          <a:p>
            <a:pPr marL="625475" lvl="1" indent="0">
              <a:buNone/>
              <a:defRPr/>
            </a:pPr>
            <a:endParaRPr lang="da-DK" altLang="da-DK" b="1" dirty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r>
              <a:rPr lang="da-DK" altLang="da-DK" b="1" dirty="0" smtClean="0"/>
              <a:t/>
            </a:r>
            <a:br>
              <a:rPr lang="da-DK" altLang="da-DK" b="1" dirty="0" smtClean="0"/>
            </a:br>
            <a:endParaRPr lang="da-DK" altLang="da-DK" b="1" dirty="0" smtClean="0"/>
          </a:p>
          <a:p>
            <a:pPr lvl="1">
              <a:defRPr/>
            </a:pPr>
            <a:endParaRPr lang="da-DK" altLang="da-DK" b="1" dirty="0" smtClean="0"/>
          </a:p>
        </p:txBody>
      </p:sp>
      <p:sp>
        <p:nvSpPr>
          <p:cNvPr id="7172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8BC3F6C-B58C-43A7-80BC-2F12AD3369C1}" type="slidenum">
              <a:rPr lang="da-DK" altLang="da-DK" sz="900" smtClean="0">
                <a:solidFill>
                  <a:schemeClr val="accent1"/>
                </a:solidFill>
              </a:rPr>
              <a:pPr/>
              <a:t>2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681038" y="268288"/>
            <a:ext cx="7378700" cy="788987"/>
          </a:xfrm>
        </p:spPr>
        <p:txBody>
          <a:bodyPr/>
          <a:lstStyle/>
          <a:p>
            <a:pPr algn="ctr"/>
            <a:r>
              <a:rPr lang="da-DK" altLang="da-DK" sz="2800" smtClean="0"/>
              <a:t>Generelle holdninger</a:t>
            </a:r>
            <a:br>
              <a:rPr lang="da-DK" altLang="da-DK" sz="2800" smtClean="0"/>
            </a:br>
            <a:r>
              <a:rPr lang="da-DK" altLang="da-DK" sz="2800" smtClean="0"/>
              <a:t>hvis der bliver konflikt</a:t>
            </a:r>
          </a:p>
        </p:txBody>
      </p:sp>
      <p:sp>
        <p:nvSpPr>
          <p:cNvPr id="8195" name="Pladsholder til indhold 2"/>
          <p:cNvSpPr>
            <a:spLocks noGrp="1"/>
          </p:cNvSpPr>
          <p:nvPr>
            <p:ph idx="1"/>
          </p:nvPr>
        </p:nvSpPr>
        <p:spPr>
          <a:xfrm>
            <a:off x="773113" y="1666875"/>
            <a:ext cx="7197725" cy="5191125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da-DK" altLang="da-DK" dirty="0" smtClean="0"/>
              <a:t>Målsætning for Region Midtjylland, at der bliver en rolig og værdig afvikling af konflikten </a:t>
            </a:r>
          </a:p>
          <a:p>
            <a:pPr lvl="1">
              <a:lnSpc>
                <a:spcPct val="80000"/>
              </a:lnSpc>
            </a:pPr>
            <a:endParaRPr lang="da-DK" altLang="da-DK" dirty="0" smtClean="0"/>
          </a:p>
          <a:p>
            <a:pPr lvl="1">
              <a:lnSpc>
                <a:spcPct val="80000"/>
              </a:lnSpc>
            </a:pPr>
            <a:r>
              <a:rPr lang="da-DK" altLang="da-DK" dirty="0" smtClean="0"/>
              <a:t>Der er tale om en lovlig varslet konflikt, hvorfor vi som arbejdsgiver bør undlade at prøve at opretholde en normal driftssituation</a:t>
            </a:r>
          </a:p>
          <a:p>
            <a:pPr lvl="1">
              <a:lnSpc>
                <a:spcPct val="80000"/>
              </a:lnSpc>
            </a:pPr>
            <a:endParaRPr lang="da-DK" altLang="da-DK" dirty="0" smtClean="0"/>
          </a:p>
          <a:p>
            <a:pPr lvl="1">
              <a:lnSpc>
                <a:spcPct val="80000"/>
              </a:lnSpc>
            </a:pPr>
            <a:r>
              <a:rPr lang="da-DK" altLang="da-DK" dirty="0" smtClean="0"/>
              <a:t>Vi bør undlade enhver udfordring af de faglige organisationernes medlemmer.</a:t>
            </a:r>
          </a:p>
        </p:txBody>
      </p:sp>
      <p:sp>
        <p:nvSpPr>
          <p:cNvPr id="8196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da-DK" altLang="da-DK" sz="900" smtClean="0">
                <a:solidFill>
                  <a:schemeClr val="accent1"/>
                </a:solidFill>
              </a:rPr>
              <a:t/>
            </a:r>
            <a:br>
              <a:rPr lang="da-DK" altLang="da-DK" sz="900" smtClean="0">
                <a:solidFill>
                  <a:schemeClr val="accent1"/>
                </a:solidFill>
              </a:rPr>
            </a:br>
            <a:endParaRPr lang="da-DK" altLang="da-DK" sz="9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481013" y="682625"/>
            <a:ext cx="7197725" cy="914400"/>
          </a:xfrm>
        </p:spPr>
        <p:txBody>
          <a:bodyPr/>
          <a:lstStyle/>
          <a:p>
            <a:pPr algn="ctr"/>
            <a:r>
              <a:rPr lang="da-DK" altLang="da-DK" sz="2800" smtClean="0"/>
              <a:t>Generelle holdninger</a:t>
            </a:r>
            <a:br>
              <a:rPr lang="da-DK" altLang="da-DK" sz="2800" smtClean="0"/>
            </a:br>
            <a:r>
              <a:rPr lang="da-DK" altLang="da-DK" sz="2800" smtClean="0"/>
              <a:t>hvis der bliver konflikt</a:t>
            </a:r>
          </a:p>
        </p:txBody>
      </p:sp>
      <p:sp>
        <p:nvSpPr>
          <p:cNvPr id="9219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da-DK" altLang="da-DK" dirty="0" smtClean="0"/>
              <a:t>Det er vigtigt at holde sig for øje, at konflikten på et tidspunkt slutter, og at det langsigtede mål efter konflikten er </a:t>
            </a:r>
          </a:p>
          <a:p>
            <a:pPr lvl="2">
              <a:lnSpc>
                <a:spcPct val="80000"/>
              </a:lnSpc>
            </a:pPr>
            <a:r>
              <a:rPr lang="da-DK" altLang="da-DK" sz="2000" dirty="0" smtClean="0"/>
              <a:t>at fastholde allerede ansatte medarbejdere</a:t>
            </a:r>
          </a:p>
          <a:p>
            <a:pPr lvl="2">
              <a:lnSpc>
                <a:spcPct val="80000"/>
              </a:lnSpc>
            </a:pPr>
            <a:r>
              <a:rPr lang="da-DK" altLang="da-DK" sz="2000" dirty="0" smtClean="0"/>
              <a:t>at kunne rekruttere nye medarbejdere</a:t>
            </a:r>
          </a:p>
          <a:p>
            <a:pPr lvl="2">
              <a:lnSpc>
                <a:spcPct val="80000"/>
              </a:lnSpc>
            </a:pPr>
            <a:r>
              <a:rPr lang="da-DK" altLang="da-DK" sz="2000" dirty="0" smtClean="0"/>
              <a:t>at bevare et godt samarbejde med de faglige organisationer</a:t>
            </a:r>
          </a:p>
          <a:p>
            <a:pPr lvl="2">
              <a:lnSpc>
                <a:spcPct val="80000"/>
              </a:lnSpc>
            </a:pPr>
            <a:r>
              <a:rPr lang="da-DK" altLang="da-DK" sz="2000" dirty="0" smtClean="0"/>
              <a:t>at sikre ro mellem de konfliktende medarbejdere og de som står udenfor konflikten</a:t>
            </a:r>
          </a:p>
          <a:p>
            <a:pPr lvl="2">
              <a:lnSpc>
                <a:spcPct val="80000"/>
              </a:lnSpc>
            </a:pPr>
            <a:endParaRPr lang="da-DK" altLang="da-DK" sz="2000" dirty="0" smtClean="0"/>
          </a:p>
          <a:p>
            <a:pPr lvl="1">
              <a:lnSpc>
                <a:spcPct val="80000"/>
              </a:lnSpc>
            </a:pPr>
            <a:r>
              <a:rPr lang="da-DK" altLang="da-DK" dirty="0" smtClean="0"/>
              <a:t>Mulighederne for en fleksibel arbejdstilrettelæggelse på de givne vilkår benyttes</a:t>
            </a:r>
          </a:p>
          <a:p>
            <a:endParaRPr lang="da-DK" altLang="da-DK" dirty="0" smtClean="0"/>
          </a:p>
        </p:txBody>
      </p:sp>
      <p:sp>
        <p:nvSpPr>
          <p:cNvPr id="9220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F7421DC-3DE7-4A1D-902B-E4143289B67D}" type="slidenum">
              <a:rPr lang="da-DK" altLang="da-DK" sz="900" smtClean="0">
                <a:solidFill>
                  <a:schemeClr val="accent1"/>
                </a:solidFill>
              </a:rPr>
              <a:pPr/>
              <a:t>4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681038" y="268288"/>
            <a:ext cx="7378700" cy="788987"/>
          </a:xfrm>
        </p:spPr>
        <p:txBody>
          <a:bodyPr/>
          <a:lstStyle/>
          <a:p>
            <a:pPr algn="ctr"/>
            <a:r>
              <a:rPr lang="da-DK" altLang="da-DK" sz="2800" smtClean="0"/>
              <a:t>Generelle holdninger</a:t>
            </a:r>
            <a:br>
              <a:rPr lang="da-DK" altLang="da-DK" sz="2800" smtClean="0"/>
            </a:br>
            <a:r>
              <a:rPr lang="da-DK" altLang="da-DK" sz="2800" smtClean="0"/>
              <a:t>hvis der bliver konflikt</a:t>
            </a:r>
          </a:p>
        </p:txBody>
      </p:sp>
      <p:sp>
        <p:nvSpPr>
          <p:cNvPr id="5123" name="Pladsholder til indhold 2"/>
          <p:cNvSpPr>
            <a:spLocks noGrp="1"/>
          </p:cNvSpPr>
          <p:nvPr>
            <p:ph idx="1"/>
          </p:nvPr>
        </p:nvSpPr>
        <p:spPr>
          <a:xfrm>
            <a:off x="735013" y="1047750"/>
            <a:ext cx="7197725" cy="5191125"/>
          </a:xfrm>
        </p:spPr>
        <p:txBody>
          <a:bodyPr/>
          <a:lstStyle/>
          <a:p>
            <a:pPr lvl="1">
              <a:lnSpc>
                <a:spcPct val="80000"/>
              </a:lnSpc>
              <a:defRPr/>
            </a:pPr>
            <a:r>
              <a:rPr lang="da-DK" altLang="da-DK" sz="1600" dirty="0"/>
              <a:t>Vi ønsker et fortsat godt samarbejde med FTR/TR på alle </a:t>
            </a:r>
            <a:r>
              <a:rPr lang="da-DK" altLang="da-DK" sz="1600" dirty="0" smtClean="0"/>
              <a:t>niveauer</a:t>
            </a:r>
          </a:p>
          <a:p>
            <a:pPr lvl="1">
              <a:lnSpc>
                <a:spcPct val="80000"/>
              </a:lnSpc>
              <a:defRPr/>
            </a:pPr>
            <a:endParaRPr lang="da-DK" altLang="da-DK" sz="1600" dirty="0"/>
          </a:p>
          <a:p>
            <a:pPr lvl="1">
              <a:lnSpc>
                <a:spcPct val="80000"/>
              </a:lnSpc>
              <a:defRPr/>
            </a:pPr>
            <a:r>
              <a:rPr lang="da-DK" altLang="da-DK" sz="1600" dirty="0"/>
              <a:t>Ser gerne en rammeaftale, hvor FTR/TR er vagtfrie og betragtes som ansat i regionen og sammen med ledelsen håndterer behov for ændringer i nødberedskab, fortolkningsproblemer m.v</a:t>
            </a:r>
            <a:r>
              <a:rPr lang="da-DK" altLang="da-DK" sz="1600" dirty="0" smtClean="0"/>
              <a:t>. i de afdelinger, hvor der etableres nødberedskab.</a:t>
            </a:r>
          </a:p>
          <a:p>
            <a:pPr lvl="1">
              <a:lnSpc>
                <a:spcPct val="80000"/>
              </a:lnSpc>
              <a:defRPr/>
            </a:pPr>
            <a:endParaRPr lang="da-DK" altLang="da-DK" sz="1600" dirty="0"/>
          </a:p>
          <a:p>
            <a:pPr lvl="1">
              <a:lnSpc>
                <a:spcPct val="80000"/>
              </a:lnSpc>
              <a:defRPr/>
            </a:pPr>
            <a:r>
              <a:rPr lang="da-DK" altLang="da-DK" sz="1600" dirty="0"/>
              <a:t>Det er vigtigt, at der sker en professionel behandling og pleje af patienter under konflikten, hvorfor diskussioner om fortolkningsproblemer vedrørende, hvad der er konfliktramt ikke foretages i afdelingerne mellem ledere og medarbejdere med patienter som iagttagere, men at uenighed meldes tilbage til FTR eller gennem ledelsessystemet. </a:t>
            </a:r>
            <a:endParaRPr lang="da-DK" altLang="da-DK" sz="1600" dirty="0" smtClean="0"/>
          </a:p>
          <a:p>
            <a:pPr lvl="1">
              <a:lnSpc>
                <a:spcPct val="80000"/>
              </a:lnSpc>
              <a:defRPr/>
            </a:pPr>
            <a:endParaRPr lang="da-DK" altLang="da-DK" sz="1600" dirty="0"/>
          </a:p>
          <a:p>
            <a:pPr lvl="1">
              <a:lnSpc>
                <a:spcPct val="80000"/>
              </a:lnSpc>
              <a:defRPr/>
            </a:pPr>
            <a:r>
              <a:rPr lang="da-DK" altLang="da-DK" sz="1600" dirty="0"/>
              <a:t>Etablering af en lokal mødestruktur mellem hospitalsledelse og </a:t>
            </a:r>
            <a:r>
              <a:rPr lang="da-DK" altLang="da-DK" sz="1600" dirty="0" err="1"/>
              <a:t>FTR’er</a:t>
            </a:r>
            <a:r>
              <a:rPr lang="da-DK" altLang="da-DK" sz="1600" dirty="0"/>
              <a:t>, således at eventuelle uenigheder drøftes på f.eks. planlagte morgenmøder mellem </a:t>
            </a:r>
            <a:r>
              <a:rPr lang="da-DK" altLang="da-DK" sz="1600" dirty="0" err="1"/>
              <a:t>FTR’er</a:t>
            </a:r>
            <a:r>
              <a:rPr lang="da-DK" altLang="da-DK" sz="1600" dirty="0"/>
              <a:t> og repræsentanter fra </a:t>
            </a:r>
            <a:r>
              <a:rPr lang="da-DK" altLang="da-DK" sz="1600" dirty="0" err="1"/>
              <a:t>hospitalsledelsen</a:t>
            </a:r>
            <a:r>
              <a:rPr lang="da-DK" altLang="da-DK" sz="1600" dirty="0"/>
              <a:t>. </a:t>
            </a:r>
          </a:p>
          <a:p>
            <a:pPr marL="625475" lvl="1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da-DK" altLang="da-DK" b="1" dirty="0"/>
          </a:p>
        </p:txBody>
      </p:sp>
      <p:sp>
        <p:nvSpPr>
          <p:cNvPr id="10244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da-DK" altLang="da-DK" sz="900" smtClean="0">
                <a:solidFill>
                  <a:schemeClr val="accent1"/>
                </a:solidFill>
              </a:rPr>
              <a:t/>
            </a:r>
            <a:br>
              <a:rPr lang="da-DK" altLang="da-DK" sz="900" smtClean="0">
                <a:solidFill>
                  <a:schemeClr val="accent1"/>
                </a:solidFill>
              </a:rPr>
            </a:br>
            <a:endParaRPr lang="da-DK" altLang="da-DK" sz="9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755650" y="179388"/>
            <a:ext cx="7197725" cy="573087"/>
          </a:xfrm>
        </p:spPr>
        <p:txBody>
          <a:bodyPr/>
          <a:lstStyle/>
          <a:p>
            <a:pPr algn="ctr"/>
            <a:r>
              <a:rPr lang="da-DK" altLang="da-DK" smtClean="0"/>
              <a:t>Inden konflikten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7675" y="1182688"/>
            <a:ext cx="8248650" cy="5468937"/>
          </a:xfrm>
        </p:spPr>
        <p:txBody>
          <a:bodyPr/>
          <a:lstStyle/>
          <a:p>
            <a:pPr>
              <a:defRPr/>
            </a:pPr>
            <a:endParaRPr lang="da-DK" dirty="0" smtClean="0"/>
          </a:p>
          <a:p>
            <a:pPr>
              <a:defRPr/>
            </a:pPr>
            <a:endParaRPr lang="da-DK" dirty="0"/>
          </a:p>
          <a:p>
            <a:pPr>
              <a:lnSpc>
                <a:spcPct val="90000"/>
              </a:lnSpc>
              <a:defRPr/>
            </a:pPr>
            <a:endParaRPr lang="da-DK" altLang="da-DK" sz="2000" dirty="0" smtClean="0"/>
          </a:p>
          <a:p>
            <a:pPr>
              <a:lnSpc>
                <a:spcPct val="90000"/>
              </a:lnSpc>
              <a:defRPr/>
            </a:pPr>
            <a:endParaRPr lang="da-DK" altLang="da-DK" sz="2000" dirty="0"/>
          </a:p>
          <a:p>
            <a:pPr>
              <a:lnSpc>
                <a:spcPct val="90000"/>
              </a:lnSpc>
              <a:defRPr/>
            </a:pPr>
            <a:r>
              <a:rPr lang="da-DK" altLang="da-DK" sz="2000" dirty="0" smtClean="0"/>
              <a:t>Normal drift skal fortsætte uændret med hensyn til booking, patientindkaldelse m.m., indtil der gives besked om andet.</a:t>
            </a:r>
          </a:p>
          <a:p>
            <a:pPr>
              <a:lnSpc>
                <a:spcPct val="90000"/>
              </a:lnSpc>
              <a:defRPr/>
            </a:pPr>
            <a:endParaRPr lang="da-DK" altLang="da-DK" sz="2000" dirty="0" smtClean="0"/>
          </a:p>
          <a:p>
            <a:pPr>
              <a:lnSpc>
                <a:spcPct val="90000"/>
              </a:lnSpc>
              <a:defRPr/>
            </a:pPr>
            <a:r>
              <a:rPr lang="da-DK" altLang="da-DK" sz="2000" dirty="0" smtClean="0"/>
              <a:t>Der vil fra regionalt hold blive orienteret om tidspunktet for ophør af booking, aflysninger m.m. (formentlig 17. maj)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da-DK" altLang="da-DK" sz="2000" dirty="0" smtClean="0"/>
          </a:p>
          <a:p>
            <a:pPr>
              <a:lnSpc>
                <a:spcPct val="90000"/>
              </a:lnSpc>
              <a:defRPr/>
            </a:pPr>
            <a:r>
              <a:rPr lang="da-DK" altLang="da-DK" sz="2000" dirty="0" smtClean="0"/>
              <a:t>I forhold til patienter:</a:t>
            </a:r>
          </a:p>
          <a:p>
            <a:pPr lvl="1">
              <a:lnSpc>
                <a:spcPct val="90000"/>
              </a:lnSpc>
              <a:defRPr/>
            </a:pPr>
            <a:r>
              <a:rPr lang="da-DK" altLang="da-DK" dirty="0"/>
              <a:t>Relevant personale (lægesekretærer m.fl. ) instrueres i den information, som skal gives patienter og brugere, som henvender sig vedrørende konsekvenserne af konflikten</a:t>
            </a:r>
          </a:p>
          <a:p>
            <a:pPr lvl="1">
              <a:lnSpc>
                <a:spcPct val="90000"/>
              </a:lnSpc>
              <a:defRPr/>
            </a:pPr>
            <a:r>
              <a:rPr lang="da-DK" altLang="da-DK" dirty="0"/>
              <a:t>Der vil blive udarbejdet </a:t>
            </a:r>
            <a:r>
              <a:rPr lang="da-DK" altLang="da-DK" dirty="0" smtClean="0"/>
              <a:t>standardbreve </a:t>
            </a:r>
            <a:r>
              <a:rPr lang="da-DK" altLang="da-DK" dirty="0"/>
              <a:t>til patienter, brugere, der bliver berørt af evt. konflikt </a:t>
            </a:r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endParaRPr lang="da-DK" dirty="0" smtClean="0"/>
          </a:p>
          <a:p>
            <a:pPr>
              <a:defRPr/>
            </a:pPr>
            <a:endParaRPr lang="da-DK" dirty="0" smtClean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endParaRPr lang="da-DK" dirty="0" smtClean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endParaRPr lang="da-DK" dirty="0" smtClean="0"/>
          </a:p>
          <a:p>
            <a:pPr>
              <a:defRPr/>
            </a:pPr>
            <a:endParaRPr lang="da-DK" dirty="0" smtClean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11268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BB52F43-FBC3-4B8F-9D50-E2989B222A81}" type="slidenum">
              <a:rPr lang="da-DK" altLang="da-DK" sz="900" smtClean="0">
                <a:solidFill>
                  <a:schemeClr val="accent1"/>
                </a:solidFill>
              </a:rPr>
              <a:pPr/>
              <a:t>6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3250" y="180686"/>
            <a:ext cx="7197725" cy="914400"/>
          </a:xfrm>
        </p:spPr>
        <p:txBody>
          <a:bodyPr/>
          <a:lstStyle/>
          <a:p>
            <a:pPr algn="ctr"/>
            <a:r>
              <a:rPr lang="da-DK" dirty="0" smtClean="0"/>
              <a:t>Generel information fra stabe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8" y="1644074"/>
            <a:ext cx="7197725" cy="4524952"/>
          </a:xfrm>
        </p:spPr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da-DK" altLang="da-DK" sz="1600" dirty="0"/>
              <a:t>Generel information af borgere i Region Midtjylland </a:t>
            </a:r>
            <a:endParaRPr lang="da-DK" altLang="da-DK" sz="1600" b="1" dirty="0"/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/>
              <a:t>Kontakt til uddannelsessteder: vedrørende elever og studerende situation under en konflikt. </a:t>
            </a:r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/>
              <a:t>Kontakt til primærsektor - Kommunerne: Hvilke områder rammes af konflikt i </a:t>
            </a:r>
            <a:r>
              <a:rPr lang="da-DK" altLang="da-DK" sz="1600" dirty="0" smtClean="0"/>
              <a:t>kommunerne </a:t>
            </a:r>
            <a:r>
              <a:rPr lang="da-DK" altLang="da-DK" sz="1600" dirty="0"/>
              <a:t>og evt. konsekvenser. </a:t>
            </a:r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/>
              <a:t>Regionen udsender orienteringsskrivelse om konflikten til praktiserende læger, speciallæger  </a:t>
            </a:r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 smtClean="0"/>
              <a:t>Henvisning </a:t>
            </a:r>
            <a:r>
              <a:rPr lang="da-DK" altLang="da-DK" sz="1600" dirty="0"/>
              <a:t>til </a:t>
            </a:r>
            <a:r>
              <a:rPr lang="da-DK" altLang="da-DK" sz="1600" dirty="0" smtClean="0"/>
              <a:t>frit sygehusvalg</a:t>
            </a:r>
            <a:endParaRPr lang="da-DK" altLang="da-DK" sz="1600" dirty="0"/>
          </a:p>
          <a:p>
            <a:pPr lvl="1">
              <a:lnSpc>
                <a:spcPct val="90000"/>
              </a:lnSpc>
              <a:defRPr/>
            </a:pPr>
            <a:endParaRPr lang="da-DK" altLang="da-DK" sz="1600" dirty="0"/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/>
              <a:t>Spørgsmål kan rettes til </a:t>
            </a:r>
            <a:r>
              <a:rPr lang="da-DK" sz="1600" dirty="0">
                <a:hlinkClick r:id="rId2"/>
              </a:rPr>
              <a:t>konflikt21@stab.rm.dk</a:t>
            </a:r>
            <a:r>
              <a:rPr lang="da-DK" sz="1600" dirty="0"/>
              <a:t> </a:t>
            </a:r>
            <a:endParaRPr lang="da-DK" altLang="da-DK" sz="1600" dirty="0"/>
          </a:p>
          <a:p>
            <a:pPr lvl="1">
              <a:lnSpc>
                <a:spcPct val="90000"/>
              </a:lnSpc>
              <a:defRPr/>
            </a:pPr>
            <a:r>
              <a:rPr lang="da-DK" altLang="da-DK" sz="1600" dirty="0" smtClean="0"/>
              <a:t>Regionens konflikt-hjemmeside: </a:t>
            </a:r>
            <a:r>
              <a:rPr lang="da-DK" sz="1600" u="sng" dirty="0">
                <a:hlinkClick r:id="rId3"/>
              </a:rPr>
              <a:t>www.konflikt21.rm.dk</a:t>
            </a:r>
            <a:endParaRPr lang="da-DK" sz="1600" dirty="0"/>
          </a:p>
          <a:p>
            <a:pPr lvl="1">
              <a:lnSpc>
                <a:spcPct val="90000"/>
              </a:lnSpc>
              <a:defRPr/>
            </a:pP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5716F6DC-9405-4192-8938-35D9BC0F0A42}" type="slidenum">
              <a:rPr lang="da-DK" altLang="da-DK" smtClean="0"/>
              <a:pPr>
                <a:defRPr/>
              </a:pPr>
              <a:t>7</a:t>
            </a:fld>
            <a:r>
              <a:rPr lang="da-DK" altLang="da-DK" smtClean="0"/>
              <a:t>  ▪  www.regionmidtjylland.dk</a:t>
            </a:r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05882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473075" y="171450"/>
            <a:ext cx="7440613" cy="842963"/>
          </a:xfrm>
        </p:spPr>
        <p:txBody>
          <a:bodyPr/>
          <a:lstStyle/>
          <a:p>
            <a:pPr algn="ctr"/>
            <a:r>
              <a:rPr lang="da-DK" altLang="da-DK" sz="2800" dirty="0" smtClean="0"/>
              <a:t>Nødberedskaber</a:t>
            </a:r>
            <a:br>
              <a:rPr lang="da-DK" altLang="da-DK" sz="2800" dirty="0" smtClean="0"/>
            </a:br>
            <a:r>
              <a:rPr lang="da-DK" altLang="da-DK" sz="2800" dirty="0" smtClean="0"/>
              <a:t>Tidsplan:</a:t>
            </a:r>
          </a:p>
        </p:txBody>
      </p:sp>
      <p:sp>
        <p:nvSpPr>
          <p:cNvPr id="4099" name="Pladsholder til indhold 2"/>
          <p:cNvSpPr>
            <a:spLocks noGrp="1"/>
          </p:cNvSpPr>
          <p:nvPr>
            <p:ph idx="1"/>
          </p:nvPr>
        </p:nvSpPr>
        <p:spPr>
          <a:xfrm>
            <a:off x="-378691" y="1228436"/>
            <a:ext cx="9265516" cy="5629564"/>
          </a:xfrm>
        </p:spPr>
        <p:txBody>
          <a:bodyPr/>
          <a:lstStyle/>
          <a:p>
            <a:pPr marL="0" indent="0">
              <a:buNone/>
              <a:defRPr/>
            </a:pPr>
            <a:endParaRPr lang="da-DK" altLang="da-DK" b="1" dirty="0"/>
          </a:p>
          <a:p>
            <a:pPr lvl="2">
              <a:defRPr/>
            </a:pPr>
            <a:r>
              <a:rPr lang="da-DK" altLang="da-DK" b="1" dirty="0" smtClean="0"/>
              <a:t>4. maj</a:t>
            </a:r>
            <a:r>
              <a:rPr lang="da-DK" altLang="da-DK" dirty="0" smtClean="0"/>
              <a:t> </a:t>
            </a:r>
            <a:r>
              <a:rPr lang="da-DK" altLang="da-DK" dirty="0"/>
              <a:t>Danske Regioner og Dansk Sygepleje Råd har indgået </a:t>
            </a:r>
            <a:r>
              <a:rPr lang="da-DK" altLang="da-DK" dirty="0" smtClean="0"/>
              <a:t>rammeaftale</a:t>
            </a:r>
            <a:endParaRPr lang="da-DK" altLang="da-DK" dirty="0"/>
          </a:p>
          <a:p>
            <a:pPr lvl="2">
              <a:defRPr/>
            </a:pPr>
            <a:r>
              <a:rPr lang="da-DK" altLang="da-DK" b="1" dirty="0"/>
              <a:t>6</a:t>
            </a:r>
            <a:r>
              <a:rPr lang="da-DK" altLang="da-DK" b="1" dirty="0" smtClean="0"/>
              <a:t>. </a:t>
            </a:r>
            <a:r>
              <a:rPr lang="da-DK" altLang="da-DK" b="1" dirty="0"/>
              <a:t>maj </a:t>
            </a:r>
            <a:r>
              <a:rPr lang="da-DK" altLang="da-DK" dirty="0"/>
              <a:t>kl. </a:t>
            </a:r>
            <a:r>
              <a:rPr lang="da-DK" altLang="da-DK" dirty="0"/>
              <a:t>8</a:t>
            </a:r>
            <a:r>
              <a:rPr lang="da-DK" altLang="da-DK" dirty="0" smtClean="0"/>
              <a:t>.30 </a:t>
            </a:r>
            <a:r>
              <a:rPr lang="da-DK" altLang="da-DK" dirty="0"/>
              <a:t>- </a:t>
            </a:r>
            <a:r>
              <a:rPr lang="da-DK" altLang="da-DK" dirty="0" smtClean="0"/>
              <a:t>10.30 </a:t>
            </a:r>
            <a:r>
              <a:rPr lang="da-DK" altLang="da-DK" dirty="0"/>
              <a:t>Region Midtjyllands møde med repræsentanter fra DSR / Radiograf </a:t>
            </a:r>
            <a:r>
              <a:rPr lang="da-DK" altLang="da-DK" dirty="0" smtClean="0"/>
              <a:t>Rådet</a:t>
            </a:r>
            <a:endParaRPr lang="da-DK" altLang="da-DK" dirty="0"/>
          </a:p>
          <a:p>
            <a:pPr lvl="2">
              <a:defRPr/>
            </a:pPr>
            <a:r>
              <a:rPr lang="da-DK" altLang="da-DK" b="1" dirty="0" smtClean="0"/>
              <a:t>10</a:t>
            </a:r>
            <a:r>
              <a:rPr lang="da-DK" altLang="da-DK" b="1" dirty="0" smtClean="0"/>
              <a:t>. </a:t>
            </a:r>
            <a:r>
              <a:rPr lang="da-DK" altLang="da-DK" b="1" dirty="0"/>
              <a:t>– </a:t>
            </a:r>
            <a:r>
              <a:rPr lang="da-DK" altLang="da-DK" b="1" dirty="0" smtClean="0"/>
              <a:t>12. </a:t>
            </a:r>
            <a:r>
              <a:rPr lang="da-DK" altLang="da-DK" b="1" dirty="0"/>
              <a:t>maj </a:t>
            </a:r>
            <a:r>
              <a:rPr lang="da-DK" altLang="da-DK" dirty="0"/>
              <a:t>Lokale aftaler om nødberedskab</a:t>
            </a:r>
            <a:r>
              <a:rPr lang="da-DK" altLang="da-DK" dirty="0" smtClean="0"/>
              <a:t>.</a:t>
            </a:r>
            <a:endParaRPr lang="da-DK" altLang="da-DK" dirty="0"/>
          </a:p>
          <a:p>
            <a:pPr lvl="2">
              <a:defRPr/>
            </a:pPr>
            <a:r>
              <a:rPr lang="da-DK" altLang="da-DK" b="1" dirty="0"/>
              <a:t>12. maj </a:t>
            </a:r>
            <a:r>
              <a:rPr lang="da-DK" altLang="da-DK" dirty="0"/>
              <a:t>kl. </a:t>
            </a:r>
            <a:r>
              <a:rPr lang="da-DK" altLang="da-DK" dirty="0" smtClean="0"/>
              <a:t>14-15 </a:t>
            </a:r>
            <a:r>
              <a:rPr lang="da-DK" altLang="da-DK" dirty="0"/>
              <a:t>Videomøde med HR-cheferne– status – er vi i mål lokalt</a:t>
            </a:r>
            <a:r>
              <a:rPr lang="da-DK" altLang="da-DK" dirty="0" smtClean="0"/>
              <a:t>?</a:t>
            </a:r>
            <a:endParaRPr lang="da-DK" altLang="da-DK" dirty="0"/>
          </a:p>
          <a:p>
            <a:pPr lvl="2">
              <a:defRPr/>
            </a:pPr>
            <a:r>
              <a:rPr lang="da-DK" altLang="da-DK" b="1" dirty="0"/>
              <a:t>17. maj </a:t>
            </a:r>
            <a:r>
              <a:rPr lang="da-DK" altLang="da-DK" dirty="0"/>
              <a:t>kl. 9 – 10 Aftaler om nødberedskab mellem DSR, Radiograf Rådet og Region Midtjylland.</a:t>
            </a:r>
          </a:p>
        </p:txBody>
      </p:sp>
      <p:sp>
        <p:nvSpPr>
          <p:cNvPr id="16388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CD767B2-8204-40CD-A364-B32EB41F304F}" type="slidenum">
              <a:rPr lang="da-DK" altLang="da-DK" sz="900" smtClean="0">
                <a:solidFill>
                  <a:schemeClr val="accent1"/>
                </a:solidFill>
              </a:rPr>
              <a:pPr/>
              <a:t>8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473075" y="171450"/>
            <a:ext cx="7440613" cy="842963"/>
          </a:xfrm>
        </p:spPr>
        <p:txBody>
          <a:bodyPr/>
          <a:lstStyle/>
          <a:p>
            <a:pPr algn="ctr"/>
            <a:r>
              <a:rPr lang="da-DK" altLang="da-DK" sz="2800" smtClean="0"/>
              <a:t>Nødberedskaber</a:t>
            </a:r>
          </a:p>
        </p:txBody>
      </p:sp>
      <p:sp>
        <p:nvSpPr>
          <p:cNvPr id="4099" name="Pladsholder til indhold 2"/>
          <p:cNvSpPr>
            <a:spLocks noGrp="1"/>
          </p:cNvSpPr>
          <p:nvPr>
            <p:ph idx="1"/>
          </p:nvPr>
        </p:nvSpPr>
        <p:spPr>
          <a:xfrm>
            <a:off x="592138" y="2006600"/>
            <a:ext cx="8266112" cy="48514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altLang="da-DK" b="1" dirty="0" smtClean="0"/>
          </a:p>
          <a:p>
            <a:pPr marL="609600" indent="-609600">
              <a:defRPr/>
            </a:pPr>
            <a:r>
              <a:rPr lang="da-DK" altLang="da-DK" sz="2000" dirty="0" smtClean="0"/>
              <a:t>Definition af nødberedskab</a:t>
            </a:r>
          </a:p>
          <a:p>
            <a:pPr marL="1371600" lvl="2" indent="-457200">
              <a:defRPr/>
            </a:pPr>
            <a:r>
              <a:rPr lang="da-DK" altLang="da-DK" sz="2000" dirty="0" smtClean="0"/>
              <a:t>at det sikres at </a:t>
            </a:r>
            <a:r>
              <a:rPr lang="da-DK" altLang="da-DK" sz="2000" b="1" dirty="0" smtClean="0"/>
              <a:t>opgaver, som livsvigtige, uopsættelige og påkrævede for at undgå helbreds- eller varigt førlighedstruende følger varetages</a:t>
            </a:r>
          </a:p>
          <a:p>
            <a:pPr marL="1371600" lvl="2" indent="-457200">
              <a:defRPr/>
            </a:pPr>
            <a:r>
              <a:rPr lang="da-DK" altLang="da-DK" sz="2000" dirty="0" smtClean="0"/>
              <a:t>Bemanding under hensyntagen til ovennævnte opgaver, som </a:t>
            </a:r>
            <a:r>
              <a:rPr lang="da-DK" altLang="da-DK" sz="2000" b="1" dirty="0" smtClean="0"/>
              <a:t>skal </a:t>
            </a:r>
            <a:r>
              <a:rPr lang="da-DK" altLang="da-DK" sz="2000" dirty="0" smtClean="0"/>
              <a:t>varetages  </a:t>
            </a:r>
          </a:p>
          <a:p>
            <a:pPr marL="609600" indent="-609600">
              <a:defRPr/>
            </a:pPr>
            <a:r>
              <a:rPr lang="da-DK" altLang="da-DK" sz="2000" dirty="0" smtClean="0"/>
              <a:t>Hvordan organiseres og håndteres ledelse af nødberedskabet ?</a:t>
            </a:r>
          </a:p>
          <a:p>
            <a:pPr marL="1371600" lvl="2" indent="-457200">
              <a:defRPr/>
            </a:pPr>
            <a:r>
              <a:rPr lang="da-DK" altLang="da-DK" sz="2000" dirty="0" smtClean="0"/>
              <a:t>Organisationens ansvar</a:t>
            </a:r>
          </a:p>
          <a:p>
            <a:pPr marL="1371600" lvl="2" indent="-457200">
              <a:defRPr/>
            </a:pPr>
            <a:r>
              <a:rPr lang="da-DK" altLang="da-DK" sz="2000" dirty="0" smtClean="0"/>
              <a:t>Lokal mødestruktur </a:t>
            </a:r>
          </a:p>
          <a:p>
            <a:pPr marL="1920875" lvl="3" indent="-457200">
              <a:defRPr/>
            </a:pPr>
            <a:r>
              <a:rPr lang="da-DK" altLang="da-DK" dirty="0" smtClean="0"/>
              <a:t>TR/afdelingsledelse og FTR/Hospitalsledelse</a:t>
            </a:r>
          </a:p>
          <a:p>
            <a:pPr lvl="1">
              <a:defRPr/>
            </a:pPr>
            <a:endParaRPr lang="da-DK" altLang="da-DK" sz="2400" b="1" dirty="0"/>
          </a:p>
          <a:p>
            <a:pPr marL="625475" lvl="1" indent="0">
              <a:buFont typeface="Wingdings" panose="05000000000000000000" pitchFamily="2" charset="2"/>
              <a:buNone/>
              <a:defRPr/>
            </a:pPr>
            <a:r>
              <a:rPr lang="da-DK" altLang="da-DK" b="1" dirty="0" smtClean="0"/>
              <a:t/>
            </a:r>
            <a:br>
              <a:rPr lang="da-DK" altLang="da-DK" b="1" dirty="0" smtClean="0"/>
            </a:br>
            <a:endParaRPr lang="da-DK" altLang="da-DK" b="1" dirty="0" smtClean="0"/>
          </a:p>
          <a:p>
            <a:pPr lvl="1">
              <a:defRPr/>
            </a:pPr>
            <a:endParaRPr lang="da-DK" altLang="da-DK" b="1" dirty="0" smtClean="0"/>
          </a:p>
        </p:txBody>
      </p:sp>
      <p:sp>
        <p:nvSpPr>
          <p:cNvPr id="17412" name="Pladsholder til sidefod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2A70241-89D2-4636-ABD0-4596C2EF9083}" type="slidenum">
              <a:rPr lang="da-DK" altLang="da-DK" sz="900" smtClean="0">
                <a:solidFill>
                  <a:schemeClr val="accent1"/>
                </a:solidFill>
              </a:rPr>
              <a:pPr/>
              <a:t>9</a:t>
            </a:fld>
            <a:r>
              <a:rPr lang="da-DK" altLang="da-DK" sz="900" smtClean="0">
                <a:solidFill>
                  <a:schemeClr val="accent1"/>
                </a:solidFill>
              </a:rPr>
              <a:t>  ▪  www.regionmidtjylland.dk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&amp;#x0D;&amp;#x0A;Status konfliktsituationen&amp;quot;&quot;/&gt;&lt;property id=&quot;20307&quot; value=&quot;283&quot;/&gt;&lt;/object&gt;&lt;object type=&quot;3&quot; unique_id=&quot;12108&quot;&gt;&lt;property id=&quot;20148&quot; value=&quot;5&quot;/&gt;&lt;property id=&quot;20300&quot; value=&quot;Slide 2 - &amp;quot;Emner&amp;quot;&quot;/&gt;&lt;property id=&quot;20307&quot; value=&quot;284&quot;/&gt;&lt;/object&gt;&lt;object type=&quot;3&quot; unique_id=&quot;12285&quot;&gt;&lt;property id=&quot;20148&quot; value=&quot;5&quot;/&gt;&lt;property id=&quot;20300&quot; value=&quot;Slide 3 - &amp;quot;Generelle holdninger&amp;#x0D;&amp;#x0A;hvis der bliver konflikt&amp;quot;&quot;/&gt;&lt;property id=&quot;20307&quot; value=&quot;286&quot;/&gt;&lt;/object&gt;&lt;object type=&quot;3&quot; unique_id=&quot;12286&quot;&gt;&lt;property id=&quot;20148&quot; value=&quot;5&quot;/&gt;&lt;property id=&quot;20300&quot; value=&quot;Slide 6 - &amp;quot;Inden konflikten&amp;quot;&quot;/&gt;&lt;property id=&quot;20307&quot; value=&quot;285&quot;/&gt;&lt;/object&gt;&lt;object type=&quot;3&quot; unique_id=&quot;12363&quot;&gt;&lt;property id=&quot;20148&quot; value=&quot;5&quot;/&gt;&lt;property id=&quot;20300&quot; value=&quot;Slide 4 - &amp;quot;Generelle holdninger&amp;#x0D;&amp;#x0A;hvis der bliver konflikt&amp;quot;&quot;/&gt;&lt;property id=&quot;20307&quot; value=&quot;288&quot;/&gt;&lt;/object&gt;&lt;object type=&quot;3&quot; unique_id=&quot;12364&quot;&gt;&lt;property id=&quot;20148&quot; value=&quot;5&quot;/&gt;&lt;property id=&quot;20300&quot; value=&quot;Slide 5 - &amp;quot;Generelle holdninger&amp;#x0D;&amp;#x0A;hvis der bliver konflikt&amp;quot;&quot;/&gt;&lt;property id=&quot;20307&quot; value=&quot;289&quot;/&gt;&lt;/object&gt;&lt;object type=&quot;3&quot; unique_id=&quot;12365&quot;&gt;&lt;property id=&quot;20148&quot; value=&quot;5&quot;/&gt;&lt;property id=&quot;20300&quot; value=&quot;Slide 7 - &amp;quot;Stabene afklarer&amp;quot;&quot;/&gt;&lt;property id=&quot;20307&quot; value=&quot;290&quot;/&gt;&lt;/object&gt;&lt;object type=&quot;3&quot; unique_id=&quot;12366&quot;&gt;&lt;property id=&quot;20148&quot; value=&quot;5&quot;/&gt;&lt;property id=&quot;20300&quot; value=&quot;Slide 8 - &amp;quot;Lockout – og undtagelser&amp;quot;&quot;/&gt;&lt;property id=&quot;20307&quot; value=&quot;291&quot;/&gt;&lt;/object&gt;&lt;object type=&quot;3&quot; unique_id=&quot;12367&quot;&gt;&lt;property id=&quot;20148&quot; value=&quot;5&quot;/&gt;&lt;property id=&quot;20300&quot; value=&quot;Slide 9 - &amp;quot;Nødberedskaber&amp;#x0D;&amp;#x0A;Tidsplan:&amp;quot;&quot;/&gt;&lt;property id=&quot;20307&quot; value=&quot;292&quot;/&gt;&lt;/object&gt;&lt;object type=&quot;3&quot; unique_id=&quot;12368&quot;&gt;&lt;property id=&quot;20148&quot; value=&quot;5&quot;/&gt;&lt;property id=&quot;20300&quot; value=&quot;Slide 10 - &amp;quot;Nødberedskaber&amp;quot;&quot;/&gt;&lt;property id=&quot;20307&quot; value=&quot;293&quot;/&gt;&lt;/object&gt;&lt;object type=&quot;3&quot; unique_id=&quot;12369&quot;&gt;&lt;property id=&quot;20148&quot; value=&quot;5&quot;/&gt;&lt;property id=&quot;20300&quot; value=&quot;Slide 11 - &amp;quot;Nødberedskaber&amp;quot;&quot;/&gt;&lt;property id=&quot;20307&quot; value=&quot;294&quot;/&gt;&lt;/object&gt;&lt;object type=&quot;3&quot; unique_id=&quot;12370&quot;&gt;&lt;property id=&quot;20148&quot; value=&quot;5&quot;/&gt;&lt;property id=&quot;20300&quot; value=&quot;Slide 12 - &amp;quot;Efter en evt. konflikt&amp;quot;&quot;/&gt;&lt;property id=&quot;20307&quot; value=&quot;296&quot;/&gt;&lt;/object&gt;&lt;object type=&quot;3&quot; unique_id=&quot;12371&quot;&gt;&lt;property id=&quot;20148&quot; value=&quot;5&quot;/&gt;&lt;property id=&quot;20300&quot; value=&quot;Slide 13 - &amp;quot;Forligsinstitutionen&amp;quot;&quot;/&gt;&lt;property id=&quot;20307&quot; value=&quot;29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01a_RMdias_BRED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801</Words>
  <Application>Microsoft Office PowerPoint</Application>
  <PresentationFormat>Skærmshow (4:3)</PresentationFormat>
  <Paragraphs>132</Paragraphs>
  <Slides>14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Times</vt:lpstr>
      <vt:lpstr>Verdana</vt:lpstr>
      <vt:lpstr>Wingdings</vt:lpstr>
      <vt:lpstr>01a_RMdias_BRED</vt:lpstr>
      <vt:lpstr>   Møde med de faglige organisationer den 6. maj 2021</vt:lpstr>
      <vt:lpstr>Emner</vt:lpstr>
      <vt:lpstr>Generelle holdninger hvis der bliver konflikt</vt:lpstr>
      <vt:lpstr>Generelle holdninger hvis der bliver konflikt</vt:lpstr>
      <vt:lpstr>Generelle holdninger hvis der bliver konflikt</vt:lpstr>
      <vt:lpstr>Inden konflikten</vt:lpstr>
      <vt:lpstr>Generel information fra stabe</vt:lpstr>
      <vt:lpstr>Nødberedskaber Tidsplan:</vt:lpstr>
      <vt:lpstr>Nødberedskaber</vt:lpstr>
      <vt:lpstr>Nødberedskaber</vt:lpstr>
      <vt:lpstr>Behov for nødberedskab</vt:lpstr>
      <vt:lpstr>Lønforhold</vt:lpstr>
      <vt:lpstr>Covid-19-beredskab</vt:lpstr>
      <vt:lpstr>Efter en evt. konflikt</vt:lpstr>
    </vt:vector>
  </TitlesOfParts>
  <Company>Århus Amt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MIDTJYLLAND UNDER DANNELSE</dc:title>
  <dc:creator>Informatik</dc:creator>
  <cp:lastModifiedBy>Jørn Mørup</cp:lastModifiedBy>
  <cp:revision>281</cp:revision>
  <cp:lastPrinted>2021-04-22T13:35:22Z</cp:lastPrinted>
  <dcterms:created xsi:type="dcterms:W3CDTF">2006-12-19T08:10:04Z</dcterms:created>
  <dcterms:modified xsi:type="dcterms:W3CDTF">2021-05-06T06:13:32Z</dcterms:modified>
</cp:coreProperties>
</file>