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</p:sldMasterIdLst>
  <p:notesMasterIdLst>
    <p:notesMasterId r:id="rId20"/>
  </p:notesMasterIdLst>
  <p:sldIdLst>
    <p:sldId id="285" r:id="rId2"/>
    <p:sldId id="327" r:id="rId3"/>
    <p:sldId id="328" r:id="rId4"/>
    <p:sldId id="350" r:id="rId5"/>
    <p:sldId id="331" r:id="rId6"/>
    <p:sldId id="332" r:id="rId7"/>
    <p:sldId id="333" r:id="rId8"/>
    <p:sldId id="334" r:id="rId9"/>
    <p:sldId id="335" r:id="rId10"/>
    <p:sldId id="351" r:id="rId11"/>
    <p:sldId id="336" r:id="rId12"/>
    <p:sldId id="337" r:id="rId13"/>
    <p:sldId id="338" r:id="rId14"/>
    <p:sldId id="345" r:id="rId15"/>
    <p:sldId id="346" r:id="rId16"/>
    <p:sldId id="347" r:id="rId17"/>
    <p:sldId id="348" r:id="rId18"/>
    <p:sldId id="349" r:id="rId19"/>
  </p:sldIdLst>
  <p:sldSz cx="12195175" cy="6859588"/>
  <p:notesSz cx="6797675" cy="9926638"/>
  <p:custDataLst>
    <p:tags r:id="rId21"/>
  </p:custDataLst>
  <p:defaultTextStyle>
    <a:defPPr>
      <a:defRPr lang="da-DK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 userDrawn="1">
          <p15:clr>
            <a:srgbClr val="A4A3A4"/>
          </p15:clr>
        </p15:guide>
        <p15:guide id="2" pos="384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idi Søndergård Mathiesen" initials="HSM" lastIdx="1" clrIdx="0">
    <p:extLst>
      <p:ext uri="{19B8F6BF-5375-455C-9EA6-DF929625EA0E}">
        <p15:presenceInfo xmlns:p15="http://schemas.microsoft.com/office/powerpoint/2012/main" userId="Heidi Søndergård Mathies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yst layout 3 - Marker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3200" autoAdjust="0"/>
  </p:normalViewPr>
  <p:slideViewPr>
    <p:cSldViewPr>
      <p:cViewPr varScale="1">
        <p:scale>
          <a:sx n="96" d="100"/>
          <a:sy n="96" d="100"/>
        </p:scale>
        <p:origin x="1092" y="78"/>
      </p:cViewPr>
      <p:guideLst>
        <p:guide orient="horz" pos="2161"/>
        <p:guide pos="384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278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DBD80-1A18-40A8-8E8C-81B16990B284}" type="datetimeFigureOut">
              <a:rPr lang="da-DK" smtClean="0"/>
              <a:t>14-09-2023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5DAE1-4DBC-4EBB-A0F7-2243D879E8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388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5DAE1-4DBC-4EBB-A0F7-2243D879E830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22787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2301C1-057C-434A-9F75-C53F66060316}" type="datetime1">
              <a:rPr lang="da-DK" altLang="da-DK" smtClean="0"/>
              <a:pPr>
                <a:spcBef>
                  <a:spcPct val="0"/>
                </a:spcBef>
              </a:pPr>
              <a:t>14-09-2023</a:t>
            </a:fld>
            <a:endParaRPr lang="da-DK" altLang="da-DK" smtClean="0"/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3AEEFC-9C61-4ABD-BD4B-9CA6EBE0700F}" type="slidenum">
              <a:rPr lang="da-DK" altLang="da-DK"/>
              <a:pPr>
                <a:spcBef>
                  <a:spcPct val="0"/>
                </a:spcBef>
              </a:pPr>
              <a:t>15</a:t>
            </a:fld>
            <a:endParaRPr lang="da-DK" altLang="da-DK"/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a-DK" altLang="da-DK" b="1" smtClean="0">
                <a:latin typeface="Arial" panose="020B0604020202020204" pitchFamily="34" charset="0"/>
              </a:rPr>
              <a:t>15. min dialog</a:t>
            </a:r>
          </a:p>
          <a:p>
            <a:r>
              <a:rPr lang="da-DK" altLang="da-DK" b="1" smtClean="0">
                <a:latin typeface="Arial" panose="020B0604020202020204" pitchFamily="34" charset="0"/>
              </a:rPr>
              <a:t>15 min. opsamling: </a:t>
            </a:r>
            <a:r>
              <a:rPr lang="da-DK" altLang="da-DK" smtClean="0">
                <a:latin typeface="Arial" panose="020B0604020202020204" pitchFamily="34" charset="0"/>
              </a:rPr>
              <a:t>Hver gruppe  vigtigste pointe om, hvad trivsel under forandring handler om hos dem, samt vigtigste pointe om, hvad de skal være særligt opmærksomme på? </a:t>
            </a:r>
          </a:p>
        </p:txBody>
      </p:sp>
    </p:spTree>
    <p:extLst>
      <p:ext uri="{BB962C8B-B14F-4D97-AF65-F5344CB8AC3E}">
        <p14:creationId xmlns:p14="http://schemas.microsoft.com/office/powerpoint/2010/main" val="28777086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Pladsholder til no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a-DK" altLang="da-DK" smtClean="0">
                <a:latin typeface="Arial" panose="020B0604020202020204" pitchFamily="34" charset="0"/>
              </a:rPr>
              <a:t>Therese</a:t>
            </a:r>
          </a:p>
        </p:txBody>
      </p:sp>
      <p:sp>
        <p:nvSpPr>
          <p:cNvPr id="44036" name="Pladsholder til dato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1F7A41-5D70-4E12-A43F-CB9075A942FD}" type="datetime1">
              <a:rPr lang="da-DK" altLang="da-DK" smtClean="0"/>
              <a:pPr>
                <a:spcBef>
                  <a:spcPct val="0"/>
                </a:spcBef>
              </a:pPr>
              <a:t>14-09-2023</a:t>
            </a:fld>
            <a:endParaRPr lang="da-DK" altLang="da-DK" smtClean="0"/>
          </a:p>
        </p:txBody>
      </p:sp>
      <p:sp>
        <p:nvSpPr>
          <p:cNvPr id="44037" name="Pladsholder til diasnumm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65EFFA-982C-4F38-8757-09FC0A20A8CE}" type="slidenum">
              <a:rPr lang="da-DK" altLang="da-DK"/>
              <a:pPr>
                <a:spcBef>
                  <a:spcPct val="0"/>
                </a:spcBef>
              </a:pPr>
              <a:t>16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6289909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 txBox="1">
            <a:spLocks noGrp="1" noChangeArrowheads="1"/>
          </p:cNvSpPr>
          <p:nvPr/>
        </p:nvSpPr>
        <p:spPr bwMode="auto">
          <a:xfrm>
            <a:off x="3886200" y="94488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9EF5FEB-8FA6-40FF-A7F3-00D8FC60DD83}" type="slidenum">
              <a:rPr lang="da-DK" altLang="da-DK"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17</a:t>
            </a:fld>
            <a:endParaRPr lang="da-DK" altLang="da-DK">
              <a:cs typeface="Arial" panose="020B0604020202020204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18288" cy="3722687"/>
          </a:xfrm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da-DK" altLang="da-DK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8311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E5FC37-9AFD-463B-8D65-3B314849A703}" type="datetime1">
              <a:rPr lang="da-DK" altLang="da-DK" smtClean="0"/>
              <a:pPr>
                <a:spcBef>
                  <a:spcPct val="0"/>
                </a:spcBef>
              </a:pPr>
              <a:t>14-09-2023</a:t>
            </a:fld>
            <a:endParaRPr lang="da-DK" altLang="da-DK" smtClean="0"/>
          </a:p>
        </p:txBody>
      </p:sp>
      <p:sp>
        <p:nvSpPr>
          <p:cNvPr id="481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28E9DB-61A2-4B8C-BEEC-F8110013C488}" type="slidenum">
              <a:rPr lang="da-DK" altLang="da-DK"/>
              <a:pPr>
                <a:spcBef>
                  <a:spcPct val="0"/>
                </a:spcBef>
              </a:pPr>
              <a:t>18</a:t>
            </a:fld>
            <a:endParaRPr lang="da-DK" altLang="da-DK"/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a-DK" altLang="da-DK" smtClean="0">
                <a:latin typeface="Arial" panose="020B0604020202020204" pitchFamily="34" charset="0"/>
              </a:rPr>
              <a:t>SØ</a:t>
            </a:r>
          </a:p>
        </p:txBody>
      </p:sp>
    </p:spTree>
    <p:extLst>
      <p:ext uri="{BB962C8B-B14F-4D97-AF65-F5344CB8AC3E}">
        <p14:creationId xmlns:p14="http://schemas.microsoft.com/office/powerpoint/2010/main" val="1826220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C017F7-8517-4CEA-8F43-3853940D31C7}" type="slidenum">
              <a:rPr lang="da-DK" altLang="da-DK"/>
              <a:pPr>
                <a:spcBef>
                  <a:spcPct val="0"/>
                </a:spcBef>
              </a:pPr>
              <a:t>3</a:t>
            </a:fld>
            <a:endParaRPr lang="da-DK" altLang="da-DK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a-DK" altLang="da-DK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926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0" y="746125"/>
            <a:ext cx="4960938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Pladsholder til noter 2"/>
          <p:cNvSpPr>
            <a:spLocks noGrp="1"/>
          </p:cNvSpPr>
          <p:nvPr>
            <p:ph type="body" idx="1"/>
          </p:nvPr>
        </p:nvSpPr>
        <p:spPr>
          <a:xfrm>
            <a:off x="906463" y="4714875"/>
            <a:ext cx="4984750" cy="4465638"/>
          </a:xfrm>
          <a:noFill/>
        </p:spPr>
        <p:txBody>
          <a:bodyPr lIns="91656" tIns="45827" rIns="91656" bIns="45827"/>
          <a:lstStyle/>
          <a:p>
            <a:pPr defTabSz="911225"/>
            <a:r>
              <a:rPr lang="da-DK" altLang="da-DK" dirty="0" smtClean="0"/>
              <a:t>SØ</a:t>
            </a:r>
          </a:p>
          <a:p>
            <a:pPr defTabSz="911225"/>
            <a:r>
              <a:rPr lang="da-DK" altLang="da-DK" dirty="0" smtClean="0"/>
              <a:t>Typisk reagerer vi således ved første melding om forandring. </a:t>
            </a:r>
          </a:p>
          <a:p>
            <a:pPr defTabSz="911225"/>
            <a:r>
              <a:rPr lang="da-DK" altLang="da-DK" dirty="0" smtClean="0"/>
              <a:t>Vi kan sættes op på en normalfordelingskurve. </a:t>
            </a:r>
          </a:p>
          <a:p>
            <a:pPr defTabSz="911225"/>
            <a:r>
              <a:rPr lang="da-DK" altLang="da-DK" dirty="0" smtClean="0"/>
              <a:t>Sarah </a:t>
            </a:r>
            <a:r>
              <a:rPr lang="da-DK" altLang="da-DK" dirty="0" err="1" smtClean="0"/>
              <a:t>Frazer</a:t>
            </a:r>
            <a:r>
              <a:rPr lang="da-DK" altLang="da-DK" dirty="0" smtClean="0"/>
              <a:t>, professor fra </a:t>
            </a:r>
            <a:r>
              <a:rPr lang="da-DK" altLang="da-DK" dirty="0" err="1" smtClean="0"/>
              <a:t>Middlesex</a:t>
            </a:r>
            <a:r>
              <a:rPr lang="da-DK" altLang="da-DK" dirty="0" smtClean="0"/>
              <a:t> – temadag for et par år siden i regionen om videndeling</a:t>
            </a:r>
          </a:p>
          <a:p>
            <a:pPr defTabSz="911225"/>
            <a:r>
              <a:rPr lang="da-DK" altLang="da-DK" dirty="0" smtClean="0"/>
              <a:t>Det er ikke nødvendigvis de samme mennesker der befinder sig i de forskellige kategorier og vi kan hver især skifte attitude</a:t>
            </a:r>
          </a:p>
          <a:p>
            <a:pPr defTabSz="911225"/>
            <a:endParaRPr lang="da-DK" altLang="da-DK" dirty="0" smtClean="0"/>
          </a:p>
          <a:p>
            <a:pPr defTabSz="911225"/>
            <a:r>
              <a:rPr lang="da-DK" altLang="da-DK" b="1" dirty="0" smtClean="0"/>
              <a:t>Respekt og anerkendelse for forskelligheden – </a:t>
            </a:r>
          </a:p>
          <a:p>
            <a:pPr defTabSz="911225"/>
            <a:endParaRPr lang="da-DK" altLang="da-DK" b="1" dirty="0" smtClean="0"/>
          </a:p>
          <a:p>
            <a:pPr defTabSz="911225"/>
            <a:r>
              <a:rPr lang="da-DK" altLang="da-DK" dirty="0" smtClean="0"/>
              <a:t>Som leder - overvejelser omkring det at spørge ind til de meget kritiske toner – hvad ligger der af drømme</a:t>
            </a:r>
          </a:p>
          <a:p>
            <a:pPr defTabSz="911225"/>
            <a:r>
              <a:rPr lang="da-DK" altLang="da-DK" dirty="0" smtClean="0"/>
              <a:t>Obs at man ikke fokusere egen energi på de kritiske ryster, men lægger tilsvarende </a:t>
            </a:r>
            <a:r>
              <a:rPr lang="da-DK" altLang="da-DK" dirty="0" err="1" smtClean="0"/>
              <a:t>obs</a:t>
            </a:r>
            <a:r>
              <a:rPr lang="da-DK" altLang="da-DK" dirty="0" smtClean="0"/>
              <a:t> på de øvrige</a:t>
            </a:r>
          </a:p>
          <a:p>
            <a:pPr defTabSz="911225"/>
            <a:endParaRPr lang="da-DK" altLang="da-DK" dirty="0" smtClean="0"/>
          </a:p>
          <a:p>
            <a:pPr defTabSz="911225"/>
            <a:endParaRPr lang="da-DK" altLang="da-DK" dirty="0" smtClean="0"/>
          </a:p>
          <a:p>
            <a:pPr defTabSz="911225"/>
            <a:r>
              <a:rPr lang="da-DK" altLang="da-DK" dirty="0" smtClean="0"/>
              <a:t>Modstand kan være en følelsesmæssig modstand, forståelsesmæssig modstand, personorienteret modstand</a:t>
            </a:r>
          </a:p>
          <a:p>
            <a:pPr defTabSz="911225"/>
            <a:endParaRPr lang="da-DK" altLang="da-DK" dirty="0" smtClean="0"/>
          </a:p>
          <a:p>
            <a:pPr defTabSz="911225"/>
            <a:r>
              <a:rPr lang="da-DK" altLang="da-DK" dirty="0" smtClean="0"/>
              <a:t>Karen Blixen om ledertyper - Egetræer og traktorer</a:t>
            </a:r>
          </a:p>
          <a:p>
            <a:pPr defTabSz="911225"/>
            <a:endParaRPr lang="da-DK" altLang="da-DK" dirty="0" smtClean="0"/>
          </a:p>
        </p:txBody>
      </p:sp>
      <p:sp>
        <p:nvSpPr>
          <p:cNvPr id="47108" name="Pladsholder til diasnummer 3"/>
          <p:cNvSpPr txBox="1">
            <a:spLocks noGrp="1"/>
          </p:cNvSpPr>
          <p:nvPr/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56" tIns="45827" rIns="91656" bIns="45827" anchor="b"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4538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175" indent="-230188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4963" indent="-231775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2163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9363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6563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3763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0963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3EDFBE7-DC62-4CED-9FE9-5413EBD2DCD4}" type="slidenum">
              <a:rPr lang="da-DK" altLang="da-DK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4</a:t>
            </a:fld>
            <a:endParaRPr lang="da-DK" altLang="da-DK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469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4538"/>
            <a:ext cx="6615112" cy="3721100"/>
          </a:xfrm>
          <a:ln/>
        </p:spPr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a-DK" altLang="da-DK" b="1" smtClean="0">
              <a:latin typeface="Arial" panose="020B0604020202020204" pitchFamily="34" charset="0"/>
            </a:endParaRPr>
          </a:p>
          <a:p>
            <a:endParaRPr lang="da-DK" altLang="da-DK" b="1" smtClean="0">
              <a:latin typeface="Arial" panose="020B0604020202020204" pitchFamily="34" charset="0"/>
            </a:endParaRPr>
          </a:p>
          <a:p>
            <a:endParaRPr lang="da-DK" altLang="da-DK" b="1" smtClean="0">
              <a:latin typeface="Arial" panose="020B0604020202020204" pitchFamily="34" charset="0"/>
            </a:endParaRPr>
          </a:p>
          <a:p>
            <a:endParaRPr lang="da-DK" altLang="da-DK" b="1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584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1100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3288"/>
            <a:ext cx="5435600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altLang="da-DK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465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da-DK" altLang="da-DK" smtClean="0"/>
              <a:t>Er der nogen af reaktionerne du kan kende hos dig selv – enten fra tidligere eller i forhold til det fremadrettede</a:t>
            </a:r>
          </a:p>
        </p:txBody>
      </p:sp>
    </p:spTree>
    <p:extLst>
      <p:ext uri="{BB962C8B-B14F-4D97-AF65-F5344CB8AC3E}">
        <p14:creationId xmlns:p14="http://schemas.microsoft.com/office/powerpoint/2010/main" val="24950269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110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3288"/>
            <a:ext cx="5435600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altLang="da-DK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4404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4538"/>
            <a:ext cx="6615112" cy="3721100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3288"/>
            <a:ext cx="4991100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altLang="da-DK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2785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11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3288"/>
            <a:ext cx="5435600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altLang="da-DK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970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_RM-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 userDrawn="1"/>
        </p:nvSpPr>
        <p:spPr>
          <a:xfrm>
            <a:off x="1" y="0"/>
            <a:ext cx="12195175" cy="6859588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pic>
        <p:nvPicPr>
          <p:cNvPr id="3" name="Billede 2"/>
          <p:cNvPicPr preferRelativeResize="0"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400" y="1989634"/>
            <a:ext cx="4861361" cy="2342510"/>
          </a:xfrm>
          <a:prstGeom prst="rect">
            <a:avLst/>
          </a:prstGeom>
        </p:spPr>
      </p:pic>
      <p:sp>
        <p:nvSpPr>
          <p:cNvPr id="7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694877" y="5342988"/>
            <a:ext cx="10805419" cy="637334"/>
          </a:xfrm>
        </p:spPr>
        <p:txBody>
          <a:bodyPr anchor="t"/>
          <a:lstStyle>
            <a:lvl1pPr marL="0" indent="0" algn="ctr">
              <a:buFont typeface="Wingdings" pitchFamily="2" charset="2"/>
              <a:buNone/>
              <a:tabLst>
                <a:tab pos="1168400" algn="l"/>
              </a:tabLst>
              <a:defRPr sz="26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Skriv titel her</a:t>
            </a:r>
          </a:p>
        </p:txBody>
      </p:sp>
    </p:spTree>
    <p:extLst>
      <p:ext uri="{BB962C8B-B14F-4D97-AF65-F5344CB8AC3E}">
        <p14:creationId xmlns:p14="http://schemas.microsoft.com/office/powerpoint/2010/main" val="4188144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accent3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Clr>
                <a:schemeClr val="bg1"/>
              </a:buClr>
              <a:buFont typeface="Wingdings" panose="05000000000000000000" pitchFamily="2" charset="2"/>
              <a:buNone/>
              <a:defRPr/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  <a:p>
            <a:pPr lvl="2"/>
            <a:r>
              <a:rPr lang="da-DK" altLang="da-DK" dirty="0" smtClean="0"/>
              <a:t>andet niveau</a:t>
            </a:r>
          </a:p>
          <a:p>
            <a:pPr lvl="3"/>
            <a:r>
              <a:rPr lang="da-DK" altLang="da-DK" dirty="0" smtClean="0"/>
              <a:t>tredje niveau</a:t>
            </a:r>
          </a:p>
          <a:p>
            <a:pPr lvl="4"/>
            <a:r>
              <a:rPr lang="da-DK" altLang="da-DK" dirty="0" smtClean="0"/>
              <a:t>fjerde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20187" y="1188000"/>
            <a:ext cx="100826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 smtClean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303816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PE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accent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Clr>
                <a:schemeClr val="bg1"/>
              </a:buClr>
              <a:buFont typeface="Wingdings" panose="05000000000000000000" pitchFamily="2" charset="2"/>
              <a:buNone/>
              <a:defRPr>
                <a:solidFill>
                  <a:schemeClr val="bg2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2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2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  <a:p>
            <a:pPr lvl="2"/>
            <a:r>
              <a:rPr lang="da-DK" altLang="da-DK" dirty="0" smtClean="0"/>
              <a:t>andet niveau</a:t>
            </a:r>
          </a:p>
          <a:p>
            <a:pPr lvl="3"/>
            <a:r>
              <a:rPr lang="da-DK" altLang="da-DK" dirty="0" smtClean="0"/>
              <a:t>tredje niveau</a:t>
            </a:r>
          </a:p>
          <a:p>
            <a:pPr lvl="4"/>
            <a:r>
              <a:rPr lang="da-DK" altLang="da-DK" dirty="0" smtClean="0"/>
              <a:t>fjerde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20187" y="1188000"/>
            <a:ext cx="100826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 smtClean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3633961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tekst, overskrift og indhold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281" y="1800000"/>
            <a:ext cx="10083938" cy="720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11" hasCustomPrompt="1"/>
          </p:nvPr>
        </p:nvSpPr>
        <p:spPr>
          <a:xfrm>
            <a:off x="720281" y="2700000"/>
            <a:ext cx="10083938" cy="3600000"/>
          </a:xfrm>
        </p:spPr>
        <p:txBody>
          <a:bodyPr anchor="t" anchorCtr="0"/>
          <a:lstStyle/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  <a:p>
            <a:pPr lvl="2"/>
            <a:r>
              <a:rPr lang="da-DK" altLang="da-DK" dirty="0" smtClean="0"/>
              <a:t>andet niveau</a:t>
            </a:r>
          </a:p>
          <a:p>
            <a:pPr lvl="3"/>
            <a:r>
              <a:rPr lang="da-DK" altLang="da-DK" dirty="0" smtClean="0"/>
              <a:t>tredje niveau</a:t>
            </a:r>
          </a:p>
          <a:p>
            <a:pPr lvl="4"/>
            <a:r>
              <a:rPr lang="da-DK" altLang="da-DK" dirty="0" smtClean="0"/>
              <a:t>fjerde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188001"/>
            <a:ext cx="2503151" cy="453179"/>
          </a:xfrm>
          <a:solidFill>
            <a:schemeClr val="accent3"/>
          </a:solidFill>
          <a:ln>
            <a:noFill/>
          </a:ln>
        </p:spPr>
        <p:txBody>
          <a:bodyPr wrap="none" lIns="720000" tIns="71998" rIns="180000" bIns="71998">
            <a:sp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</a:defRPr>
            </a:lvl1pPr>
            <a:lvl2pPr marL="833946" indent="0">
              <a:buNone/>
              <a:defRPr b="1">
                <a:solidFill>
                  <a:schemeClr val="bg1"/>
                </a:solidFill>
              </a:defRPr>
            </a:lvl2pPr>
            <a:lvl3pPr marL="1549361" indent="0">
              <a:buNone/>
              <a:defRPr b="1">
                <a:solidFill>
                  <a:schemeClr val="bg1"/>
                </a:solidFill>
              </a:defRPr>
            </a:lvl3pPr>
            <a:lvl4pPr marL="2279592" indent="0">
              <a:buNone/>
              <a:defRPr b="1">
                <a:solidFill>
                  <a:schemeClr val="bg1"/>
                </a:solidFill>
              </a:defRPr>
            </a:lvl4pPr>
            <a:lvl5pPr marL="2874361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 smtClean="0"/>
              <a:t>SKRIV HER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5870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i bredformat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 hasCustomPrompt="1"/>
          </p:nvPr>
        </p:nvSpPr>
        <p:spPr>
          <a:xfrm>
            <a:off x="1" y="576000"/>
            <a:ext cx="12195175" cy="5940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 smtClean="0"/>
              <a:t>Klik på ikonet for 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1483631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i højformat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 hasCustomPrompt="1"/>
          </p:nvPr>
        </p:nvSpPr>
        <p:spPr>
          <a:xfrm>
            <a:off x="3421336" y="576000"/>
            <a:ext cx="4501758" cy="5940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 smtClean="0"/>
              <a:t>Klik på ikonet </a:t>
            </a:r>
            <a:br>
              <a:rPr lang="da-DK" dirty="0" smtClean="0"/>
            </a:br>
            <a:r>
              <a:rPr lang="da-DK" dirty="0" smtClean="0"/>
              <a:t>for at tilføje et billede</a:t>
            </a: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</p:txBody>
      </p:sp>
      <p:sp>
        <p:nvSpPr>
          <p:cNvPr id="3" name="Tekstboks 2"/>
          <p:cNvSpPr txBox="1"/>
          <p:nvPr userDrawn="1"/>
        </p:nvSpPr>
        <p:spPr>
          <a:xfrm>
            <a:off x="-1489231" y="3141698"/>
            <a:ext cx="1152428" cy="4309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900" dirty="0" smtClean="0"/>
              <a:t>Foto kan også placeres længere til venstre på siden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2005836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med overskrift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/>
          </p:cNvSpPr>
          <p:nvPr>
            <p:ph type="pic" idx="11" hasCustomPrompt="1"/>
          </p:nvPr>
        </p:nvSpPr>
        <p:spPr>
          <a:xfrm>
            <a:off x="720281" y="1800000"/>
            <a:ext cx="10083938" cy="4176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 smtClean="0"/>
              <a:t>Klik på ikonet for 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</p:txBody>
      </p:sp>
      <p:sp>
        <p:nvSpPr>
          <p:cNvPr id="3" name="Titel 1"/>
          <p:cNvSpPr>
            <a:spLocks noGrp="1" noChangeAspect="1"/>
          </p:cNvSpPr>
          <p:nvPr>
            <p:ph type="title" hasCustomPrompt="1"/>
          </p:nvPr>
        </p:nvSpPr>
        <p:spPr>
          <a:xfrm>
            <a:off x="720281" y="828000"/>
            <a:ext cx="10083938" cy="900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2" hasCustomPrompt="1"/>
          </p:nvPr>
        </p:nvSpPr>
        <p:spPr>
          <a:xfrm>
            <a:off x="720281" y="6048001"/>
            <a:ext cx="10083938" cy="36008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  <a:lvl2pPr marL="833946" indent="0">
              <a:buNone/>
              <a:defRPr sz="1900">
                <a:solidFill>
                  <a:schemeClr val="tx1"/>
                </a:solidFill>
              </a:defRPr>
            </a:lvl2pPr>
            <a:lvl3pPr marL="1549361" indent="0">
              <a:buNone/>
              <a:defRPr sz="1900">
                <a:solidFill>
                  <a:schemeClr val="tx1"/>
                </a:solidFill>
              </a:defRPr>
            </a:lvl3pPr>
            <a:lvl4pPr marL="2279592" indent="0">
              <a:buNone/>
              <a:defRPr sz="1900">
                <a:solidFill>
                  <a:schemeClr val="tx1"/>
                </a:solidFill>
              </a:defRPr>
            </a:lvl4pPr>
            <a:lvl5pPr marL="2874361" indent="0">
              <a:buNone/>
              <a:defRPr sz="1900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 smtClean="0"/>
              <a:t>Skriv tekst her</a:t>
            </a:r>
          </a:p>
        </p:txBody>
      </p:sp>
    </p:spTree>
    <p:extLst>
      <p:ext uri="{BB962C8B-B14F-4D97-AF65-F5344CB8AC3E}">
        <p14:creationId xmlns:p14="http://schemas.microsoft.com/office/powerpoint/2010/main" val="1713122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på hele format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billede 2"/>
          <p:cNvSpPr>
            <a:spLocks noGrp="1"/>
          </p:cNvSpPr>
          <p:nvPr>
            <p:ph type="pic" idx="11" hasCustomPrompt="1"/>
          </p:nvPr>
        </p:nvSpPr>
        <p:spPr>
          <a:xfrm>
            <a:off x="1" y="0"/>
            <a:ext cx="12195175" cy="6859588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 smtClean="0"/>
              <a:t>Klik på ikonet for 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00121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ChangeAspect="1"/>
          </p:cNvSpPr>
          <p:nvPr>
            <p:ph type="title" hasCustomPrompt="1"/>
          </p:nvPr>
        </p:nvSpPr>
        <p:spPr>
          <a:xfrm>
            <a:off x="720281" y="1188000"/>
            <a:ext cx="10083938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234546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8513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højformat - overskrift og 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01758" y="1908000"/>
            <a:ext cx="6302461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501758" y="2880000"/>
            <a:ext cx="3061195" cy="331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444500" indent="-263525">
              <a:tabLst/>
              <a:defRPr sz="2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743024" y="2880000"/>
            <a:ext cx="3061195" cy="331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444500" indent="-263525">
              <a:defRPr sz="2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0" y="1"/>
            <a:ext cx="4141617" cy="6859588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9017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MIDT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422" y="3600000"/>
            <a:ext cx="9723797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422" y="5112001"/>
            <a:ext cx="9723797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 smtClean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88667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højformat - overskrift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01758" y="1908000"/>
            <a:ext cx="6302461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501758" y="2880000"/>
            <a:ext cx="6302461" cy="331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1079500" indent="-246063">
              <a:defRPr sz="2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0" y="0"/>
            <a:ext cx="4141617" cy="6859588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188584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bredformat - overskrift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281" y="1188000"/>
            <a:ext cx="10083938" cy="54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562953" y="1800000"/>
            <a:ext cx="3241266" cy="439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444500" indent="-263525">
              <a:defRPr sz="2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720281" y="1800000"/>
            <a:ext cx="6662602" cy="4392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 smtClean="0"/>
              <a:t>Klik på ikonet for 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24582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281" y="1188000"/>
            <a:ext cx="10083938" cy="900000"/>
          </a:xfrm>
        </p:spPr>
        <p:txBody>
          <a:bodyPr anchor="t" anchorCtr="0"/>
          <a:lstStyle>
            <a:lvl1pPr>
              <a:defRPr baseline="0"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3" name="Pladsholder til indhold 2"/>
          <p:cNvSpPr>
            <a:spLocks noGrp="1" noChangeAspect="1"/>
          </p:cNvSpPr>
          <p:nvPr>
            <p:ph sz="half" idx="1" hasCustomPrompt="1"/>
          </p:nvPr>
        </p:nvSpPr>
        <p:spPr>
          <a:xfrm>
            <a:off x="720281" y="2159502"/>
            <a:ext cx="4861898" cy="4032000"/>
          </a:xfrm>
        </p:spPr>
        <p:txBody>
          <a:bodyPr anchor="t" anchorCtr="0"/>
          <a:lstStyle>
            <a:lvl1pPr>
              <a:defRPr sz="3200"/>
            </a:lvl1pPr>
            <a:lvl2pPr marL="715963" indent="-271463">
              <a:defRPr sz="2600"/>
            </a:lvl2pPr>
            <a:lvl3pPr marL="985838" indent="-269875">
              <a:defRPr sz="2600"/>
            </a:lvl3pPr>
            <a:lvl4pPr marL="1343025" indent="-269875">
              <a:defRPr sz="2200"/>
            </a:lvl4pPr>
            <a:lvl5pPr marL="1701800" indent="-269875">
              <a:defRPr sz="18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</p:txBody>
      </p:sp>
      <p:sp>
        <p:nvSpPr>
          <p:cNvPr id="6" name="Pladsholder til indhold 2"/>
          <p:cNvSpPr>
            <a:spLocks noGrp="1" noChangeAspect="1"/>
          </p:cNvSpPr>
          <p:nvPr>
            <p:ph sz="half" idx="10" hasCustomPrompt="1"/>
          </p:nvPr>
        </p:nvSpPr>
        <p:spPr>
          <a:xfrm>
            <a:off x="5942321" y="2160000"/>
            <a:ext cx="4861898" cy="4032000"/>
          </a:xfrm>
        </p:spPr>
        <p:txBody>
          <a:bodyPr anchor="t" anchorCtr="0"/>
          <a:lstStyle>
            <a:lvl1pPr>
              <a:defRPr sz="3200"/>
            </a:lvl1pPr>
            <a:lvl2pPr marL="357188" indent="-357188">
              <a:defRPr sz="2600"/>
            </a:lvl2pPr>
            <a:lvl3pPr marL="715963" indent="-271463">
              <a:defRPr sz="2600"/>
            </a:lvl3pPr>
            <a:lvl4pPr marL="1343025" indent="-269875">
              <a:defRPr sz="2200"/>
            </a:lvl4pPr>
            <a:lvl5pPr marL="1701800" indent="-269875">
              <a:defRPr sz="18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2"/>
            <a:r>
              <a:rPr lang="da-DK" altLang="da-DK" dirty="0" smtClean="0"/>
              <a:t>første niveau</a:t>
            </a:r>
          </a:p>
        </p:txBody>
      </p:sp>
    </p:spTree>
    <p:extLst>
      <p:ext uri="{BB962C8B-B14F-4D97-AF65-F5344CB8AC3E}">
        <p14:creationId xmlns:p14="http://schemas.microsoft.com/office/powerpoint/2010/main" val="12856958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verskrift og tre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281" y="1188000"/>
            <a:ext cx="10083938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720281" y="2159502"/>
            <a:ext cx="3241266" cy="403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444500" indent="-263525">
              <a:defRPr sz="2200"/>
            </a:lvl2pPr>
            <a:lvl3pPr marL="1549361" indent="0">
              <a:buNone/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141617" y="2160000"/>
            <a:ext cx="3241266" cy="403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444500" indent="-263525">
              <a:defRPr sz="2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562953" y="2160000"/>
            <a:ext cx="3241266" cy="403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444500" indent="-263525">
              <a:defRPr sz="2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</p:txBody>
      </p:sp>
    </p:spTree>
    <p:extLst>
      <p:ext uri="{BB962C8B-B14F-4D97-AF65-F5344CB8AC3E}">
        <p14:creationId xmlns:p14="http://schemas.microsoft.com/office/powerpoint/2010/main" val="41668018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re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281" y="1188000"/>
            <a:ext cx="10083938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281" y="2160000"/>
            <a:ext cx="3241266" cy="4032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10" name="Pladsholder til billede 8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4141617" y="2160000"/>
            <a:ext cx="3241266" cy="4032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2953" y="2160000"/>
            <a:ext cx="3241266" cy="4032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751757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leder - høj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281" y="576000"/>
            <a:ext cx="3241266" cy="594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6" name="Pladsholder til billede 8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4141617" y="576000"/>
            <a:ext cx="3241266" cy="594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7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2953" y="576000"/>
            <a:ext cx="3241266" cy="594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305593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m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281" y="57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7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2953" y="576000"/>
            <a:ext cx="3241266" cy="594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5" name="Pladsholder til billede 8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720281" y="363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4141617" y="57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12" name="Pladsholder til billede 8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141617" y="363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707252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s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281" y="57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5" name="Pladsholder til billede 8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720281" y="363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4141617" y="57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12" name="Pladsholder til billede 8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141617" y="363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8" name="Pladsholder til billede 8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7562953" y="57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10" name="Pladsholder til billede 8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7562953" y="363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332797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dhold_2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719854" y="972225"/>
            <a:ext cx="6721750" cy="4501042"/>
          </a:xfrm>
        </p:spPr>
        <p:txBody>
          <a:bodyPr lIns="0" tIns="0" rIns="0" bIns="0"/>
          <a:lstStyle>
            <a:lvl1pPr marL="0" indent="0">
              <a:lnSpc>
                <a:spcPts val="3401"/>
              </a:lnSpc>
              <a:spcBef>
                <a:spcPts val="0"/>
              </a:spcBef>
              <a:spcAft>
                <a:spcPts val="1000"/>
              </a:spcAft>
              <a:buNone/>
              <a:defRPr sz="3001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360072" indent="108022">
              <a:lnSpc>
                <a:spcPts val="1900"/>
              </a:lnSpc>
              <a:spcBef>
                <a:spcPts val="0"/>
              </a:spcBef>
              <a:spcAft>
                <a:spcPts val="700"/>
              </a:spcAft>
              <a:buFont typeface="Arial"/>
              <a:buChar char="•"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540108" indent="54011">
              <a:lnSpc>
                <a:spcPts val="14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3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719856" y="504117"/>
            <a:ext cx="4128575" cy="187243"/>
          </a:xfrm>
        </p:spPr>
        <p:txBody>
          <a:bodyPr lIns="0" t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120"/>
              </a:spcBef>
              <a:buFontTx/>
              <a:buNone/>
              <a:defRPr sz="5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da-DK" dirty="0" err="1" smtClean="0"/>
              <a:t>Klik for at redigere typografi i masteren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7682001" y="972225"/>
            <a:ext cx="3793586" cy="4501042"/>
          </a:xfrm>
        </p:spPr>
        <p:txBody>
          <a:bodyPr lIns="0" tIns="0" rIns="0" bIns="0" rtlCol="0">
            <a:normAutofit/>
          </a:bodyPr>
          <a:lstStyle>
            <a:lvl1pPr marL="0" indent="0">
              <a:buFontTx/>
              <a:buNone/>
              <a:defRPr sz="300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da-DK" noProof="0" dirty="0" err="1" smtClean="0"/>
              <a:t>Klik på ikonet for at tilføje et billede</a:t>
            </a:r>
            <a:endParaRPr lang="en-US" noProof="0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7345913" y="6070435"/>
            <a:ext cx="4129075" cy="384396"/>
          </a:xfrm>
        </p:spPr>
        <p:txBody>
          <a:bodyPr lIns="0" tIns="0" rIns="0" bIns="0">
            <a:normAutofit/>
          </a:bodyPr>
          <a:lstStyle>
            <a:lvl1pPr marL="0" indent="0" algn="r">
              <a:buFontTx/>
              <a:buNone/>
              <a:defRPr sz="500">
                <a:solidFill>
                  <a:srgbClr val="604E3D"/>
                </a:solidFill>
              </a:defRPr>
            </a:lvl1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</p:spTree>
    <p:extLst>
      <p:ext uri="{BB962C8B-B14F-4D97-AF65-F5344CB8AC3E}">
        <p14:creationId xmlns:p14="http://schemas.microsoft.com/office/powerpoint/2010/main" val="25804660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25BE-FB2B-4EC6-9DCE-9345D8C913C2}" type="datetimeFigureOut">
              <a:rPr lang="da-DK" smtClean="0"/>
              <a:t>14-09-2023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20D7-B368-42C3-B883-5BFA0B173B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132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LYS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accent1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422" y="3600000"/>
            <a:ext cx="9723797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422" y="5112001"/>
            <a:ext cx="9723797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 smtClean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1092917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accent3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422" y="3600000"/>
            <a:ext cx="9723797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422" y="5112001"/>
            <a:ext cx="9723797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 smtClean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1729124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PE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accent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422" y="3600000"/>
            <a:ext cx="9723797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422" y="5112001"/>
            <a:ext cx="9723797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 smtClean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2085756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20187" y="1188000"/>
            <a:ext cx="100826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da-DK" altLang="da-DK" dirty="0" smtClean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20187" y="2159502"/>
            <a:ext cx="10082625" cy="4032000"/>
          </a:xfrm>
        </p:spPr>
        <p:txBody>
          <a:bodyPr/>
          <a:lstStyle>
            <a:lvl1pPr marL="457200" indent="-457200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1pPr>
            <a:lvl2pPr marL="1198003" indent="-364058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2pPr>
            <a:lvl3pPr marL="1790655" indent="-241294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3pPr>
            <a:lvl4pPr marL="2523004" indent="-243411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4pPr>
            <a:lvl5pPr marL="3160111" indent="-285750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  <a:p>
            <a:pPr lvl="2"/>
            <a:r>
              <a:rPr lang="da-DK" altLang="da-DK" dirty="0" smtClean="0"/>
              <a:t>andet niveau</a:t>
            </a:r>
          </a:p>
          <a:p>
            <a:pPr lvl="3"/>
            <a:r>
              <a:rPr lang="da-DK" altLang="da-DK" dirty="0" smtClean="0"/>
              <a:t>tredje niveau</a:t>
            </a:r>
          </a:p>
          <a:p>
            <a:pPr lvl="4"/>
            <a:r>
              <a:rPr lang="da-DK" altLang="da-DK" dirty="0" smtClean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2430491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MIDT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bg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457200" indent="-457200">
              <a:buClr>
                <a:schemeClr val="accent6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  <a:p>
            <a:pPr lvl="2"/>
            <a:r>
              <a:rPr lang="da-DK" altLang="da-DK" dirty="0" smtClean="0"/>
              <a:t>andet niveau</a:t>
            </a:r>
          </a:p>
          <a:p>
            <a:pPr lvl="3"/>
            <a:r>
              <a:rPr lang="da-DK" altLang="da-DK" dirty="0" smtClean="0"/>
              <a:t>tredje niveau</a:t>
            </a:r>
          </a:p>
          <a:p>
            <a:pPr lvl="4"/>
            <a:r>
              <a:rPr lang="da-DK" altLang="da-DK" dirty="0" smtClean="0"/>
              <a:t>fjerde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20187" y="1188000"/>
            <a:ext cx="100826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pPr lvl="0"/>
            <a:r>
              <a:rPr lang="da-DK" altLang="da-DK" dirty="0" smtClean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874690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MIDT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20187" y="1188000"/>
            <a:ext cx="100826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 smtClean="0"/>
              <a:t>Skriv overskrift her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20187" y="2159502"/>
            <a:ext cx="10082625" cy="4032000"/>
          </a:xfrm>
        </p:spPr>
        <p:txBody>
          <a:bodyPr/>
          <a:lstStyle>
            <a:lvl1pPr marL="457200" indent="-457200">
              <a:buClr>
                <a:schemeClr val="bg1"/>
              </a:buClr>
              <a:buFont typeface="Wingdings" panose="05000000000000000000" pitchFamily="2" charset="2"/>
              <a:buChar char="§"/>
              <a:defRPr>
                <a:solidFill>
                  <a:schemeClr val="bg2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2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2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  <a:p>
            <a:pPr lvl="2"/>
            <a:r>
              <a:rPr lang="da-DK" altLang="da-DK" dirty="0" smtClean="0"/>
              <a:t>andet niveau</a:t>
            </a:r>
          </a:p>
          <a:p>
            <a:pPr lvl="3"/>
            <a:r>
              <a:rPr lang="da-DK" altLang="da-DK" dirty="0" smtClean="0"/>
              <a:t>tredje niveau</a:t>
            </a:r>
          </a:p>
          <a:p>
            <a:pPr lvl="4"/>
            <a:r>
              <a:rPr lang="da-DK" altLang="da-DK" dirty="0" smtClean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3164536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LYS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accent1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20187" y="1188000"/>
            <a:ext cx="100826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da-DK" altLang="da-DK" dirty="0" smtClean="0"/>
              <a:t>Skriv overskrift her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20187" y="2159502"/>
            <a:ext cx="10082625" cy="4032000"/>
          </a:xfrm>
        </p:spPr>
        <p:txBody>
          <a:bodyPr/>
          <a:lstStyle>
            <a:lvl1pPr marL="0" indent="0">
              <a:buClr>
                <a:schemeClr val="bg1"/>
              </a:buClr>
              <a:buFont typeface="Wingdings" panose="05000000000000000000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  <a:p>
            <a:pPr lvl="2"/>
            <a:r>
              <a:rPr lang="da-DK" altLang="da-DK" dirty="0" smtClean="0"/>
              <a:t>andet niveau</a:t>
            </a:r>
          </a:p>
          <a:p>
            <a:pPr lvl="3"/>
            <a:r>
              <a:rPr lang="da-DK" altLang="da-DK" dirty="0" smtClean="0"/>
              <a:t>tredje niveau</a:t>
            </a:r>
          </a:p>
          <a:p>
            <a:pPr lvl="4"/>
            <a:r>
              <a:rPr lang="da-DK" altLang="da-DK" dirty="0" smtClean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303438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720187" y="1188000"/>
            <a:ext cx="100826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 smtClean="0"/>
              <a:t>Skriv overskrift her</a:t>
            </a:r>
          </a:p>
        </p:txBody>
      </p:sp>
      <p:sp>
        <p:nvSpPr>
          <p:cNvPr id="37893" name="Rectangle 5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720187" y="2159502"/>
            <a:ext cx="10082625" cy="4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 smtClean="0"/>
              <a:t>Skriv tekst</a:t>
            </a:r>
          </a:p>
          <a:p>
            <a:pPr lvl="1"/>
            <a:r>
              <a:rPr lang="da-DK" altLang="da-DK" dirty="0" smtClean="0"/>
              <a:t>skriv tekst i </a:t>
            </a:r>
            <a:r>
              <a:rPr lang="da-DK" altLang="da-DK" dirty="0" err="1" smtClean="0"/>
              <a:t>bullit</a:t>
            </a:r>
            <a:r>
              <a:rPr lang="da-DK" altLang="da-DK" dirty="0" smtClean="0"/>
              <a:t>-form</a:t>
            </a:r>
          </a:p>
          <a:p>
            <a:pPr lvl="2"/>
            <a:r>
              <a:rPr lang="da-DK" altLang="da-DK" dirty="0" smtClean="0"/>
              <a:t>andet niveau</a:t>
            </a:r>
          </a:p>
          <a:p>
            <a:pPr lvl="3"/>
            <a:r>
              <a:rPr lang="da-DK" altLang="da-DK" dirty="0" smtClean="0"/>
              <a:t>tredje niveau</a:t>
            </a:r>
          </a:p>
          <a:p>
            <a:pPr lvl="4"/>
            <a:r>
              <a:rPr lang="da-DK" altLang="da-DK" dirty="0" smtClean="0"/>
              <a:t>fjerde niveau</a:t>
            </a:r>
          </a:p>
        </p:txBody>
      </p:sp>
      <p:sp>
        <p:nvSpPr>
          <p:cNvPr id="26" name="Rectangle 7"/>
          <p:cNvSpPr txBox="1">
            <a:spLocks noChangeArrowheads="1"/>
          </p:cNvSpPr>
          <p:nvPr/>
        </p:nvSpPr>
        <p:spPr bwMode="auto">
          <a:xfrm>
            <a:off x="8967502" y="6444000"/>
            <a:ext cx="3099607" cy="30804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a-DK"/>
            </a:defPPr>
            <a:lvl1pPr marL="0" algn="r" defTabSz="914400" rtl="0" eaLnBrk="0" latinLnBrk="0" hangingPunct="0">
              <a:defRPr sz="9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66C9427-3C37-4B67-A51B-8175507267F1}" type="slidenum">
              <a:rPr lang="da-DK" altLang="da-DK" sz="800" b="1" smtClean="0">
                <a:solidFill>
                  <a:schemeClr val="bg2"/>
                </a:solidFill>
              </a:rPr>
              <a:pPr>
                <a:defRPr/>
              </a:pPr>
              <a:t>‹nr.›</a:t>
            </a:fld>
            <a:r>
              <a:rPr lang="da-DK" altLang="da-DK" sz="800" b="1" dirty="0" smtClean="0">
                <a:solidFill>
                  <a:schemeClr val="bg2"/>
                </a:solidFill>
              </a:rPr>
              <a:t>  ▪  www.regionmidtjylland.dk</a:t>
            </a:r>
            <a:endParaRPr lang="da-DK" altLang="da-DK" sz="800" b="1" dirty="0">
              <a:solidFill>
                <a:schemeClr val="bg2"/>
              </a:solidFill>
            </a:endParaRPr>
          </a:p>
        </p:txBody>
      </p:sp>
      <p:pic>
        <p:nvPicPr>
          <p:cNvPr id="2" name="Billede 1"/>
          <p:cNvPicPr preferRelativeResize="0"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387" y="108001"/>
            <a:ext cx="841687" cy="40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30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62" r:id="rId2"/>
    <p:sldLayoutId id="2147483853" r:id="rId3"/>
    <p:sldLayoutId id="2147483852" r:id="rId4"/>
    <p:sldLayoutId id="2147483861" r:id="rId5"/>
    <p:sldLayoutId id="2147483837" r:id="rId6"/>
    <p:sldLayoutId id="2147483851" r:id="rId7"/>
    <p:sldLayoutId id="2147483850" r:id="rId8"/>
    <p:sldLayoutId id="2147483868" r:id="rId9"/>
    <p:sldLayoutId id="2147483854" r:id="rId10"/>
    <p:sldLayoutId id="2147483867" r:id="rId11"/>
    <p:sldLayoutId id="2147483842" r:id="rId12"/>
    <p:sldLayoutId id="2147483838" r:id="rId13"/>
    <p:sldLayoutId id="2147483849" r:id="rId14"/>
    <p:sldLayoutId id="2147483839" r:id="rId15"/>
    <p:sldLayoutId id="2147483840" r:id="rId16"/>
    <p:sldLayoutId id="2147483844" r:id="rId17"/>
    <p:sldLayoutId id="2147483845" r:id="rId18"/>
    <p:sldLayoutId id="2147483855" r:id="rId19"/>
    <p:sldLayoutId id="2147483857" r:id="rId20"/>
    <p:sldLayoutId id="2147483859" r:id="rId21"/>
    <p:sldLayoutId id="2147483846" r:id="rId22"/>
    <p:sldLayoutId id="2147483856" r:id="rId23"/>
    <p:sldLayoutId id="2147483863" r:id="rId24"/>
    <p:sldLayoutId id="2147483864" r:id="rId25"/>
    <p:sldLayoutId id="2147483865" r:id="rId26"/>
    <p:sldLayoutId id="2147483866" r:id="rId27"/>
    <p:sldLayoutId id="2147483869" r:id="rId28"/>
    <p:sldLayoutId id="2147483870" r:id="rId2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5pPr>
      <a:lvl6pPr marL="609585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6pPr>
      <a:lvl7pPr marL="121917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7pPr>
      <a:lvl8pPr marL="1828754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8pPr>
      <a:lvl9pPr marL="2438339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9pPr>
    </p:titleStyle>
    <p:bodyStyle>
      <a:lvl1pPr marL="457200" marR="0" indent="-4572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20000"/>
        </a:spcAft>
        <a:buClr>
          <a:schemeClr val="accent3"/>
        </a:buClr>
        <a:buSzTx/>
        <a:buFont typeface="Wingdings" panose="05000000000000000000" pitchFamily="2" charset="2"/>
        <a:buChar char="§"/>
        <a:tabLst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198003" indent="-364058" algn="l" rtl="0" eaLnBrk="1" fontAlgn="base" hangingPunct="1">
        <a:spcBef>
          <a:spcPct val="0"/>
        </a:spcBef>
        <a:spcAft>
          <a:spcPct val="20000"/>
        </a:spcAft>
        <a:buClr>
          <a:schemeClr val="accent3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</a:defRPr>
      </a:lvl2pPr>
      <a:lvl3pPr marL="1790655" indent="-241294" algn="l" rtl="0" eaLnBrk="1" fontAlgn="base" hangingPunct="1">
        <a:spcBef>
          <a:spcPct val="0"/>
        </a:spcBef>
        <a:spcAft>
          <a:spcPct val="20000"/>
        </a:spcAft>
        <a:buClr>
          <a:schemeClr val="accent3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3pPr>
      <a:lvl4pPr marL="2523004" indent="-243411" algn="l" rtl="0" eaLnBrk="1" fontAlgn="base" hangingPunct="1">
        <a:spcBef>
          <a:spcPct val="0"/>
        </a:spcBef>
        <a:spcAft>
          <a:spcPct val="20000"/>
        </a:spcAft>
        <a:buClr>
          <a:schemeClr val="accent3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4pPr>
      <a:lvl5pPr marL="3109306" indent="-234945" algn="l" rtl="0" eaLnBrk="1" fontAlgn="base" hangingPunct="1">
        <a:spcBef>
          <a:spcPct val="0"/>
        </a:spcBef>
        <a:spcAft>
          <a:spcPct val="20000"/>
        </a:spcAft>
        <a:buClr>
          <a:schemeClr val="accent3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3718891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6pPr>
      <a:lvl7pPr marL="4328476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7pPr>
      <a:lvl8pPr marL="4938061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8pPr>
      <a:lvl9pPr marL="5547645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titel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da-DK" dirty="0" smtClean="0"/>
              <a:t>Reaktioner i forandringer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3204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3"/>
          <p:cNvSpPr>
            <a:spLocks noChangeShapeType="1"/>
          </p:cNvSpPr>
          <p:nvPr/>
        </p:nvSpPr>
        <p:spPr bwMode="auto">
          <a:xfrm>
            <a:off x="5918158" y="1197252"/>
            <a:ext cx="0" cy="425072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3315" name="Line 4"/>
          <p:cNvSpPr>
            <a:spLocks noChangeShapeType="1"/>
          </p:cNvSpPr>
          <p:nvPr/>
        </p:nvSpPr>
        <p:spPr bwMode="auto">
          <a:xfrm>
            <a:off x="2532826" y="3358340"/>
            <a:ext cx="705807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4549417" y="836807"/>
            <a:ext cx="2666029" cy="30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a-DK" altLang="da-DK" sz="1400" b="1">
                <a:solidFill>
                  <a:srgbClr val="0000FF"/>
                </a:solidFill>
              </a:rPr>
              <a:t>UDADVENDT FOKUS</a:t>
            </a: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4549417" y="5519427"/>
            <a:ext cx="2666029" cy="30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a-DK" altLang="da-DK" sz="1400" b="1">
                <a:solidFill>
                  <a:srgbClr val="0000FF"/>
                </a:solidFill>
              </a:rPr>
              <a:t>INDADVENDT FOKUS</a:t>
            </a:r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1561050" y="3213844"/>
            <a:ext cx="971775" cy="30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a-DK" altLang="da-DK" sz="1400" b="1">
                <a:solidFill>
                  <a:srgbClr val="0000FF"/>
                </a:solidFill>
              </a:rPr>
              <a:t>FORTID</a:t>
            </a:r>
          </a:p>
        </p:txBody>
      </p:sp>
      <p:sp>
        <p:nvSpPr>
          <p:cNvPr id="13319" name="Text Box 8"/>
          <p:cNvSpPr txBox="1">
            <a:spLocks noChangeArrowheads="1"/>
          </p:cNvSpPr>
          <p:nvPr/>
        </p:nvSpPr>
        <p:spPr bwMode="auto">
          <a:xfrm>
            <a:off x="9590896" y="3213844"/>
            <a:ext cx="1116271" cy="30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da-DK" altLang="da-DK" sz="1400" b="1">
                <a:solidFill>
                  <a:srgbClr val="0000FF"/>
                </a:solidFill>
              </a:rPr>
              <a:t>FREMTID</a:t>
            </a:r>
          </a:p>
        </p:txBody>
      </p:sp>
      <p:sp>
        <p:nvSpPr>
          <p:cNvPr id="13320" name="Line 9"/>
          <p:cNvSpPr>
            <a:spLocks noChangeShapeType="1"/>
          </p:cNvSpPr>
          <p:nvPr/>
        </p:nvSpPr>
        <p:spPr bwMode="auto">
          <a:xfrm flipV="1">
            <a:off x="5918158" y="1125799"/>
            <a:ext cx="0" cy="1429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3321" name="Line 10"/>
          <p:cNvSpPr>
            <a:spLocks noChangeShapeType="1"/>
          </p:cNvSpPr>
          <p:nvPr/>
        </p:nvSpPr>
        <p:spPr bwMode="auto">
          <a:xfrm>
            <a:off x="5918158" y="5374932"/>
            <a:ext cx="0" cy="1444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3322" name="Line 11"/>
          <p:cNvSpPr>
            <a:spLocks noChangeShapeType="1"/>
          </p:cNvSpPr>
          <p:nvPr/>
        </p:nvSpPr>
        <p:spPr bwMode="auto">
          <a:xfrm flipH="1">
            <a:off x="2461371" y="3358340"/>
            <a:ext cx="1429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3323" name="Line 12"/>
          <p:cNvSpPr>
            <a:spLocks noChangeShapeType="1"/>
          </p:cNvSpPr>
          <p:nvPr/>
        </p:nvSpPr>
        <p:spPr bwMode="auto">
          <a:xfrm>
            <a:off x="9590895" y="3358340"/>
            <a:ext cx="7145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3324" name="Freeform 13"/>
          <p:cNvSpPr>
            <a:spLocks/>
          </p:cNvSpPr>
          <p:nvPr/>
        </p:nvSpPr>
        <p:spPr bwMode="auto">
          <a:xfrm>
            <a:off x="3037767" y="1773649"/>
            <a:ext cx="5259017" cy="3455200"/>
          </a:xfrm>
          <a:custGeom>
            <a:avLst/>
            <a:gdLst>
              <a:gd name="T0" fmla="*/ 0 w 3357"/>
              <a:gd name="T1" fmla="*/ 0 h 2358"/>
              <a:gd name="T2" fmla="*/ 2147483647 w 3357"/>
              <a:gd name="T3" fmla="*/ 2147483647 h 2358"/>
              <a:gd name="T4" fmla="*/ 2147483647 w 3357"/>
              <a:gd name="T5" fmla="*/ 2147483647 h 2358"/>
              <a:gd name="T6" fmla="*/ 2147483647 w 3357"/>
              <a:gd name="T7" fmla="*/ 2147483647 h 235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57" h="2358">
                <a:moveTo>
                  <a:pt x="0" y="0"/>
                </a:moveTo>
                <a:cubicBezTo>
                  <a:pt x="427" y="805"/>
                  <a:pt x="855" y="1610"/>
                  <a:pt x="1225" y="1950"/>
                </a:cubicBezTo>
                <a:cubicBezTo>
                  <a:pt x="1595" y="2290"/>
                  <a:pt x="1868" y="2358"/>
                  <a:pt x="2223" y="2041"/>
                </a:cubicBezTo>
                <a:cubicBezTo>
                  <a:pt x="2578" y="1724"/>
                  <a:pt x="3168" y="378"/>
                  <a:pt x="3357" y="45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3325" name="Text Box 14"/>
          <p:cNvSpPr txBox="1">
            <a:spLocks noChangeArrowheads="1"/>
          </p:cNvSpPr>
          <p:nvPr/>
        </p:nvSpPr>
        <p:spPr bwMode="auto">
          <a:xfrm rot="3609323">
            <a:off x="2741629" y="2463576"/>
            <a:ext cx="1943550" cy="274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a-DK" altLang="da-DK" sz="1200"/>
              <a:t>Behov for stabilitet</a:t>
            </a:r>
          </a:p>
        </p:txBody>
      </p:sp>
      <p:sp>
        <p:nvSpPr>
          <p:cNvPr id="13326" name="Text Box 15"/>
          <p:cNvSpPr txBox="1">
            <a:spLocks noChangeArrowheads="1"/>
          </p:cNvSpPr>
          <p:nvPr/>
        </p:nvSpPr>
        <p:spPr bwMode="auto">
          <a:xfrm rot="17767404">
            <a:off x="6463590" y="2428643"/>
            <a:ext cx="2305584" cy="274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a-DK" altLang="da-DK" sz="1200"/>
              <a:t>Ønske om forandring</a:t>
            </a:r>
          </a:p>
        </p:txBody>
      </p:sp>
      <p:sp>
        <p:nvSpPr>
          <p:cNvPr id="13327" name="Text Box 16"/>
          <p:cNvSpPr txBox="1">
            <a:spLocks noChangeArrowheads="1"/>
          </p:cNvSpPr>
          <p:nvPr/>
        </p:nvSpPr>
        <p:spPr bwMode="auto">
          <a:xfrm>
            <a:off x="1561050" y="1052757"/>
            <a:ext cx="1872095" cy="30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a-DK" altLang="da-DK" sz="1400" b="1"/>
              <a:t>    Benægtelse</a:t>
            </a:r>
          </a:p>
        </p:txBody>
      </p:sp>
      <p:sp>
        <p:nvSpPr>
          <p:cNvPr id="13328" name="Text Box 18"/>
          <p:cNvSpPr txBox="1">
            <a:spLocks noChangeArrowheads="1"/>
          </p:cNvSpPr>
          <p:nvPr/>
        </p:nvSpPr>
        <p:spPr bwMode="auto">
          <a:xfrm>
            <a:off x="2748775" y="4293594"/>
            <a:ext cx="1872095" cy="30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a-DK" altLang="da-DK" sz="1400" b="1"/>
              <a:t>   Reaktion</a:t>
            </a:r>
          </a:p>
        </p:txBody>
      </p:sp>
      <p:sp>
        <p:nvSpPr>
          <p:cNvPr id="13329" name="Text Box 19"/>
          <p:cNvSpPr txBox="1">
            <a:spLocks noChangeArrowheads="1"/>
          </p:cNvSpPr>
          <p:nvPr/>
        </p:nvSpPr>
        <p:spPr bwMode="auto">
          <a:xfrm>
            <a:off x="7142404" y="4293594"/>
            <a:ext cx="1872096" cy="30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a-DK" altLang="da-DK" sz="1400" b="1"/>
              <a:t>   Udforskning</a:t>
            </a:r>
          </a:p>
        </p:txBody>
      </p:sp>
      <p:sp>
        <p:nvSpPr>
          <p:cNvPr id="13330" name="Text Box 20"/>
          <p:cNvSpPr txBox="1">
            <a:spLocks noChangeArrowheads="1"/>
          </p:cNvSpPr>
          <p:nvPr/>
        </p:nvSpPr>
        <p:spPr bwMode="auto">
          <a:xfrm>
            <a:off x="8222154" y="1125799"/>
            <a:ext cx="1872096" cy="30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a-DK" altLang="da-DK" sz="1400" b="1"/>
              <a:t>    Nyorientering</a:t>
            </a:r>
          </a:p>
        </p:txBody>
      </p:sp>
      <p:sp>
        <p:nvSpPr>
          <p:cNvPr id="2" name="Tekstboks 1"/>
          <p:cNvSpPr txBox="1">
            <a:spLocks noChangeArrowheads="1"/>
          </p:cNvSpPr>
          <p:nvPr/>
        </p:nvSpPr>
        <p:spPr bwMode="auto">
          <a:xfrm>
            <a:off x="1813521" y="1341749"/>
            <a:ext cx="2196021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da-DK" altLang="da-DK" sz="1200">
                <a:solidFill>
                  <a:srgbClr val="000000"/>
                </a:solidFill>
              </a:rPr>
              <a:t>Lader som ingenting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da-DK" altLang="da-DK" sz="1200">
                <a:solidFill>
                  <a:srgbClr val="000000"/>
                </a:solidFill>
              </a:rPr>
              <a:t>Skyder skylden på andre</a:t>
            </a:r>
          </a:p>
        </p:txBody>
      </p:sp>
      <p:sp>
        <p:nvSpPr>
          <p:cNvPr id="3" name="Tekstboks 2"/>
          <p:cNvSpPr txBox="1">
            <a:spLocks noChangeArrowheads="1"/>
          </p:cNvSpPr>
          <p:nvPr/>
        </p:nvSpPr>
        <p:spPr bwMode="auto">
          <a:xfrm>
            <a:off x="2964725" y="4582586"/>
            <a:ext cx="1573576" cy="831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da-DK" altLang="da-DK" sz="1200">
                <a:solidFill>
                  <a:srgbClr val="000000"/>
                </a:solidFill>
              </a:rPr>
              <a:t>Ked af det 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da-DK" altLang="da-DK" sz="1200">
                <a:solidFill>
                  <a:srgbClr val="000000"/>
                </a:solidFill>
              </a:rPr>
              <a:t>Vred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da-DK" altLang="da-DK" sz="1200">
                <a:solidFill>
                  <a:srgbClr val="000000"/>
                </a:solidFill>
              </a:rPr>
              <a:t>Bliver passiv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da-DK" altLang="da-DK" sz="1200">
                <a:solidFill>
                  <a:srgbClr val="000000"/>
                </a:solidFill>
              </a:rPr>
              <a:t>Modstand</a:t>
            </a:r>
          </a:p>
        </p:txBody>
      </p:sp>
      <p:sp>
        <p:nvSpPr>
          <p:cNvPr id="4" name="Tekstboks 3"/>
          <p:cNvSpPr txBox="1">
            <a:spLocks noChangeArrowheads="1"/>
          </p:cNvSpPr>
          <p:nvPr/>
        </p:nvSpPr>
        <p:spPr bwMode="auto">
          <a:xfrm>
            <a:off x="7358354" y="4582586"/>
            <a:ext cx="2996306" cy="831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da-DK" altLang="da-DK" sz="1200">
                <a:solidFill>
                  <a:srgbClr val="000000"/>
                </a:solidFill>
              </a:rPr>
              <a:t>Optaget af nuet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da-DK" altLang="da-DK" sz="1200">
                <a:solidFill>
                  <a:srgbClr val="000000"/>
                </a:solidFill>
              </a:rPr>
              <a:t>Hvordan kan jeg bedst optimere mine muligheder – min fremtid?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da-DK" altLang="da-DK" sz="1200">
                <a:solidFill>
                  <a:srgbClr val="000000"/>
                </a:solidFill>
              </a:rPr>
              <a:t>Kontrolleret begejstring</a:t>
            </a:r>
          </a:p>
        </p:txBody>
      </p:sp>
      <p:sp>
        <p:nvSpPr>
          <p:cNvPr id="6" name="Tekstboks 5"/>
          <p:cNvSpPr txBox="1">
            <a:spLocks noChangeArrowheads="1"/>
          </p:cNvSpPr>
          <p:nvPr/>
        </p:nvSpPr>
        <p:spPr bwMode="auto">
          <a:xfrm>
            <a:off x="8511145" y="1413203"/>
            <a:ext cx="2267475" cy="1385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da-DK" altLang="da-DK" sz="1200">
                <a:solidFill>
                  <a:srgbClr val="000000"/>
                </a:solidFill>
              </a:rPr>
              <a:t>Fortiden er fortid – vi må videre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da-DK" altLang="da-DK" sz="1200">
                <a:solidFill>
                  <a:srgbClr val="000000"/>
                </a:solidFill>
              </a:rPr>
              <a:t>Overskud til at hjælpe andre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da-DK" altLang="da-DK" sz="1200">
                <a:solidFill>
                  <a:srgbClr val="000000"/>
                </a:solidFill>
              </a:rPr>
              <a:t>Optimisme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da-DK" altLang="da-DK" sz="1200">
                <a:solidFill>
                  <a:srgbClr val="000000"/>
                </a:solidFill>
              </a:rPr>
              <a:t>Kan reflektere over situationen</a:t>
            </a:r>
          </a:p>
        </p:txBody>
      </p:sp>
      <p:sp>
        <p:nvSpPr>
          <p:cNvPr id="13335" name="Text Box 26"/>
          <p:cNvSpPr txBox="1">
            <a:spLocks noChangeArrowheads="1"/>
          </p:cNvSpPr>
          <p:nvPr/>
        </p:nvSpPr>
        <p:spPr bwMode="auto">
          <a:xfrm>
            <a:off x="2985367" y="188957"/>
            <a:ext cx="5841765" cy="462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400">
                <a:solidFill>
                  <a:srgbClr val="990033"/>
                </a:solidFill>
              </a:rPr>
              <a:t>Forandringer - vi reagerer forskelligt</a:t>
            </a:r>
          </a:p>
        </p:txBody>
      </p:sp>
      <p:sp>
        <p:nvSpPr>
          <p:cNvPr id="13336" name="Text Box 27"/>
          <p:cNvSpPr txBox="1">
            <a:spLocks noChangeArrowheads="1"/>
          </p:cNvSpPr>
          <p:nvPr/>
        </p:nvSpPr>
        <p:spPr bwMode="auto">
          <a:xfrm>
            <a:off x="8763617" y="6210151"/>
            <a:ext cx="1727600" cy="244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a-DK" altLang="da-DK" sz="1000"/>
              <a:t>Inspireret af Cullberg</a:t>
            </a:r>
          </a:p>
        </p:txBody>
      </p:sp>
    </p:spTree>
    <p:extLst>
      <p:ext uri="{BB962C8B-B14F-4D97-AF65-F5344CB8AC3E}">
        <p14:creationId xmlns:p14="http://schemas.microsoft.com/office/powerpoint/2010/main" val="390309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8995" y="404908"/>
            <a:ext cx="8540849" cy="719303"/>
          </a:xfrm>
        </p:spPr>
        <p:txBody>
          <a:bodyPr/>
          <a:lstStyle/>
          <a:p>
            <a:r>
              <a:rPr lang="da-DK" altLang="da-DK" sz="2200" dirty="0"/>
              <a:t>Forandringer kræver ekstra kræfter </a:t>
            </a:r>
            <a:br>
              <a:rPr lang="da-DK" altLang="da-DK" sz="2200" dirty="0"/>
            </a:br>
            <a:r>
              <a:rPr lang="da-DK" altLang="da-DK" sz="2200" dirty="0"/>
              <a:t>- Reaktionerne kan gennemleves flere gange</a:t>
            </a:r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3018712" y="1341749"/>
            <a:ext cx="0" cy="3944263"/>
          </a:xfrm>
          <a:prstGeom prst="line">
            <a:avLst/>
          </a:prstGeom>
          <a:noFill/>
          <a:ln w="28575">
            <a:solidFill>
              <a:srgbClr val="669900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22532" name="Freeform 4"/>
          <p:cNvSpPr>
            <a:spLocks/>
          </p:cNvSpPr>
          <p:nvPr/>
        </p:nvSpPr>
        <p:spPr bwMode="auto">
          <a:xfrm>
            <a:off x="3017124" y="5276485"/>
            <a:ext cx="5451150" cy="1587"/>
          </a:xfrm>
          <a:custGeom>
            <a:avLst/>
            <a:gdLst>
              <a:gd name="T0" fmla="*/ 0 w 4015"/>
              <a:gd name="T1" fmla="*/ 0 h 1"/>
              <a:gd name="T2" fmla="*/ 2147483646 w 4015"/>
              <a:gd name="T3" fmla="*/ 2147483646 h 1"/>
              <a:gd name="T4" fmla="*/ 0 60000 65536"/>
              <a:gd name="T5" fmla="*/ 0 60000 65536"/>
              <a:gd name="T6" fmla="*/ 0 w 4015"/>
              <a:gd name="T7" fmla="*/ 0 h 1"/>
              <a:gd name="T8" fmla="*/ 4015 w 401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15" h="1">
                <a:moveTo>
                  <a:pt x="0" y="0"/>
                </a:moveTo>
                <a:lnTo>
                  <a:pt x="4015" y="1"/>
                </a:lnTo>
              </a:path>
            </a:pathLst>
          </a:custGeom>
          <a:noFill/>
          <a:ln w="28575" cmpd="sng">
            <a:solidFill>
              <a:srgbClr val="6699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 rot="16212622">
            <a:off x="2164440" y="2871622"/>
            <a:ext cx="1244888" cy="29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723" tIns="40361" rIns="80723" bIns="40361">
            <a:spAutoFit/>
          </a:bodyPr>
          <a:lstStyle>
            <a:lvl1pPr defTabSz="8016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801688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80168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8016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801688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da-DK" sz="1400" b="1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Trivsel</a:t>
            </a:r>
          </a:p>
        </p:txBody>
      </p:sp>
      <p:sp>
        <p:nvSpPr>
          <p:cNvPr id="22534" name="Freeform 11"/>
          <p:cNvSpPr>
            <a:spLocks/>
          </p:cNvSpPr>
          <p:nvPr/>
        </p:nvSpPr>
        <p:spPr bwMode="auto">
          <a:xfrm>
            <a:off x="3104458" y="1540232"/>
            <a:ext cx="5211381" cy="3332934"/>
          </a:xfrm>
          <a:custGeom>
            <a:avLst/>
            <a:gdLst>
              <a:gd name="T0" fmla="*/ 0 w 3838"/>
              <a:gd name="T1" fmla="*/ 2147483646 h 2314"/>
              <a:gd name="T2" fmla="*/ 2147483646 w 3838"/>
              <a:gd name="T3" fmla="*/ 2147483646 h 2314"/>
              <a:gd name="T4" fmla="*/ 2147483646 w 3838"/>
              <a:gd name="T5" fmla="*/ 2147483646 h 2314"/>
              <a:gd name="T6" fmla="*/ 2147483646 w 3838"/>
              <a:gd name="T7" fmla="*/ 2147483646 h 2314"/>
              <a:gd name="T8" fmla="*/ 2147483646 w 3838"/>
              <a:gd name="T9" fmla="*/ 2147483646 h 2314"/>
              <a:gd name="T10" fmla="*/ 2147483646 w 3838"/>
              <a:gd name="T11" fmla="*/ 2147483646 h 2314"/>
              <a:gd name="T12" fmla="*/ 2147483646 w 3838"/>
              <a:gd name="T13" fmla="*/ 2147483646 h 2314"/>
              <a:gd name="T14" fmla="*/ 2147483646 w 3838"/>
              <a:gd name="T15" fmla="*/ 2147483646 h 2314"/>
              <a:gd name="T16" fmla="*/ 2147483646 w 3838"/>
              <a:gd name="T17" fmla="*/ 2147483646 h 2314"/>
              <a:gd name="T18" fmla="*/ 2147483646 w 3838"/>
              <a:gd name="T19" fmla="*/ 2147483646 h 2314"/>
              <a:gd name="T20" fmla="*/ 2147483646 w 3838"/>
              <a:gd name="T21" fmla="*/ 2147483646 h 231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38"/>
              <a:gd name="T34" fmla="*/ 0 h 2314"/>
              <a:gd name="T35" fmla="*/ 3838 w 3838"/>
              <a:gd name="T36" fmla="*/ 2314 h 231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38" h="2314">
                <a:moveTo>
                  <a:pt x="0" y="718"/>
                </a:moveTo>
                <a:cubicBezTo>
                  <a:pt x="45" y="718"/>
                  <a:pt x="192" y="701"/>
                  <a:pt x="262" y="718"/>
                </a:cubicBezTo>
                <a:cubicBezTo>
                  <a:pt x="332" y="735"/>
                  <a:pt x="374" y="799"/>
                  <a:pt x="419" y="823"/>
                </a:cubicBezTo>
                <a:cubicBezTo>
                  <a:pt x="464" y="847"/>
                  <a:pt x="495" y="862"/>
                  <a:pt x="531" y="860"/>
                </a:cubicBezTo>
                <a:cubicBezTo>
                  <a:pt x="567" y="858"/>
                  <a:pt x="584" y="852"/>
                  <a:pt x="636" y="808"/>
                </a:cubicBezTo>
                <a:cubicBezTo>
                  <a:pt x="688" y="764"/>
                  <a:pt x="760" y="521"/>
                  <a:pt x="845" y="598"/>
                </a:cubicBezTo>
                <a:cubicBezTo>
                  <a:pt x="930" y="675"/>
                  <a:pt x="1017" y="1005"/>
                  <a:pt x="1145" y="1272"/>
                </a:cubicBezTo>
                <a:cubicBezTo>
                  <a:pt x="1273" y="1539"/>
                  <a:pt x="1455" y="2084"/>
                  <a:pt x="1616" y="2199"/>
                </a:cubicBezTo>
                <a:cubicBezTo>
                  <a:pt x="1777" y="2314"/>
                  <a:pt x="1884" y="2274"/>
                  <a:pt x="2110" y="1960"/>
                </a:cubicBezTo>
                <a:cubicBezTo>
                  <a:pt x="2336" y="1646"/>
                  <a:pt x="2685" y="628"/>
                  <a:pt x="2973" y="314"/>
                </a:cubicBezTo>
                <a:cubicBezTo>
                  <a:pt x="3261" y="0"/>
                  <a:pt x="3658" y="125"/>
                  <a:pt x="3838" y="75"/>
                </a:cubicBezTo>
              </a:path>
            </a:pathLst>
          </a:custGeom>
          <a:noFill/>
          <a:ln w="28575" cmpd="sng">
            <a:solidFill>
              <a:srgbClr val="FF331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da-DK"/>
          </a:p>
        </p:txBody>
      </p:sp>
      <p:sp>
        <p:nvSpPr>
          <p:cNvPr id="22535" name="Text Box 13"/>
          <p:cNvSpPr txBox="1">
            <a:spLocks noChangeArrowheads="1"/>
          </p:cNvSpPr>
          <p:nvPr/>
        </p:nvSpPr>
        <p:spPr bwMode="auto">
          <a:xfrm>
            <a:off x="5296088" y="5352702"/>
            <a:ext cx="426390" cy="296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66" tIns="40083" rIns="80166" bIns="40083">
            <a:spAutoFit/>
          </a:bodyPr>
          <a:lstStyle>
            <a:lvl1pPr defTabSz="8016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801688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80168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8016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801688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400" b="1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</a:t>
            </a:r>
          </a:p>
        </p:txBody>
      </p:sp>
      <p:sp>
        <p:nvSpPr>
          <p:cNvPr id="22536" name="AutoShape 17"/>
          <p:cNvSpPr>
            <a:spLocks noChangeArrowheads="1"/>
          </p:cNvSpPr>
          <p:nvPr/>
        </p:nvSpPr>
        <p:spPr bwMode="auto">
          <a:xfrm rot="5400000">
            <a:off x="4346170" y="2958198"/>
            <a:ext cx="2324638" cy="2756538"/>
          </a:xfrm>
          <a:prstGeom prst="curvedLeftArrow">
            <a:avLst>
              <a:gd name="adj1" fmla="val 23716"/>
              <a:gd name="adj2" fmla="val 47432"/>
              <a:gd name="adj3" fmla="val 3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17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4536" y="539875"/>
            <a:ext cx="8782758" cy="724068"/>
          </a:xfrm>
        </p:spPr>
        <p:txBody>
          <a:bodyPr/>
          <a:lstStyle/>
          <a:p>
            <a:r>
              <a:rPr lang="da-DK" altLang="da-DK" dirty="0" smtClean="0"/>
              <a:t>Reaktioner i kollegagruppen</a:t>
            </a:r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>
            <a:off x="2267651" y="1927671"/>
            <a:ext cx="0" cy="3418679"/>
          </a:xfrm>
          <a:prstGeom prst="line">
            <a:avLst/>
          </a:prstGeom>
          <a:noFill/>
          <a:ln w="28575">
            <a:solidFill>
              <a:srgbClr val="669900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24580" name="Freeform 4"/>
          <p:cNvSpPr>
            <a:spLocks/>
          </p:cNvSpPr>
          <p:nvPr/>
        </p:nvSpPr>
        <p:spPr bwMode="auto">
          <a:xfrm>
            <a:off x="2275591" y="5330473"/>
            <a:ext cx="4979552" cy="1587"/>
          </a:xfrm>
          <a:custGeom>
            <a:avLst/>
            <a:gdLst>
              <a:gd name="T0" fmla="*/ 0 w 4015"/>
              <a:gd name="T1" fmla="*/ 0 h 1"/>
              <a:gd name="T2" fmla="*/ 2147483646 w 4015"/>
              <a:gd name="T3" fmla="*/ 2147483646 h 1"/>
              <a:gd name="T4" fmla="*/ 0 60000 65536"/>
              <a:gd name="T5" fmla="*/ 0 60000 65536"/>
              <a:gd name="T6" fmla="*/ 0 w 4015"/>
              <a:gd name="T7" fmla="*/ 0 h 1"/>
              <a:gd name="T8" fmla="*/ 4015 w 401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15" h="1">
                <a:moveTo>
                  <a:pt x="0" y="0"/>
                </a:moveTo>
                <a:lnTo>
                  <a:pt x="4015" y="1"/>
                </a:lnTo>
              </a:path>
            </a:pathLst>
          </a:custGeom>
          <a:noFill/>
          <a:ln w="28575" cmpd="sng">
            <a:solidFill>
              <a:srgbClr val="6699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 rot="16212622">
            <a:off x="1518971" y="3455164"/>
            <a:ext cx="1078163" cy="29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723" tIns="40361" rIns="80723" bIns="40361">
            <a:spAutoFit/>
          </a:bodyPr>
          <a:lstStyle>
            <a:lvl1pPr defTabSz="8016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801688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80168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8016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801688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da-DK" sz="1400" b="1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Trivsel</a:t>
            </a:r>
          </a:p>
        </p:txBody>
      </p:sp>
      <p:sp>
        <p:nvSpPr>
          <p:cNvPr id="45062" name="Freeform 6"/>
          <p:cNvSpPr>
            <a:spLocks/>
          </p:cNvSpPr>
          <p:nvPr/>
        </p:nvSpPr>
        <p:spPr bwMode="auto">
          <a:xfrm>
            <a:off x="2386741" y="2167440"/>
            <a:ext cx="3639392" cy="3207492"/>
          </a:xfrm>
          <a:custGeom>
            <a:avLst/>
            <a:gdLst>
              <a:gd name="T0" fmla="*/ 0 w 3838"/>
              <a:gd name="T1" fmla="*/ 2147483646 h 2314"/>
              <a:gd name="T2" fmla="*/ 2147483646 w 3838"/>
              <a:gd name="T3" fmla="*/ 2147483646 h 2314"/>
              <a:gd name="T4" fmla="*/ 2147483646 w 3838"/>
              <a:gd name="T5" fmla="*/ 2147483646 h 2314"/>
              <a:gd name="T6" fmla="*/ 2147483646 w 3838"/>
              <a:gd name="T7" fmla="*/ 2147483646 h 2314"/>
              <a:gd name="T8" fmla="*/ 2147483646 w 3838"/>
              <a:gd name="T9" fmla="*/ 2147483646 h 2314"/>
              <a:gd name="T10" fmla="*/ 2147483646 w 3838"/>
              <a:gd name="T11" fmla="*/ 2147483646 h 2314"/>
              <a:gd name="T12" fmla="*/ 2147483646 w 3838"/>
              <a:gd name="T13" fmla="*/ 2147483646 h 2314"/>
              <a:gd name="T14" fmla="*/ 2147483646 w 3838"/>
              <a:gd name="T15" fmla="*/ 2147483646 h 2314"/>
              <a:gd name="T16" fmla="*/ 2147483646 w 3838"/>
              <a:gd name="T17" fmla="*/ 2147483646 h 2314"/>
              <a:gd name="T18" fmla="*/ 2147483646 w 3838"/>
              <a:gd name="T19" fmla="*/ 2147483646 h 2314"/>
              <a:gd name="T20" fmla="*/ 2147483646 w 3838"/>
              <a:gd name="T21" fmla="*/ 2147483646 h 231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38"/>
              <a:gd name="T34" fmla="*/ 0 h 2314"/>
              <a:gd name="T35" fmla="*/ 3838 w 3838"/>
              <a:gd name="T36" fmla="*/ 2314 h 231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38" h="2314">
                <a:moveTo>
                  <a:pt x="0" y="718"/>
                </a:moveTo>
                <a:cubicBezTo>
                  <a:pt x="45" y="718"/>
                  <a:pt x="192" y="701"/>
                  <a:pt x="262" y="718"/>
                </a:cubicBezTo>
                <a:cubicBezTo>
                  <a:pt x="332" y="735"/>
                  <a:pt x="374" y="799"/>
                  <a:pt x="419" y="823"/>
                </a:cubicBezTo>
                <a:cubicBezTo>
                  <a:pt x="464" y="847"/>
                  <a:pt x="495" y="862"/>
                  <a:pt x="531" y="860"/>
                </a:cubicBezTo>
                <a:cubicBezTo>
                  <a:pt x="567" y="858"/>
                  <a:pt x="584" y="852"/>
                  <a:pt x="636" y="808"/>
                </a:cubicBezTo>
                <a:cubicBezTo>
                  <a:pt x="688" y="764"/>
                  <a:pt x="760" y="521"/>
                  <a:pt x="845" y="598"/>
                </a:cubicBezTo>
                <a:cubicBezTo>
                  <a:pt x="930" y="675"/>
                  <a:pt x="1017" y="1005"/>
                  <a:pt x="1145" y="1272"/>
                </a:cubicBezTo>
                <a:cubicBezTo>
                  <a:pt x="1273" y="1539"/>
                  <a:pt x="1455" y="2084"/>
                  <a:pt x="1616" y="2199"/>
                </a:cubicBezTo>
                <a:cubicBezTo>
                  <a:pt x="1777" y="2314"/>
                  <a:pt x="1884" y="2274"/>
                  <a:pt x="2110" y="1960"/>
                </a:cubicBezTo>
                <a:cubicBezTo>
                  <a:pt x="2336" y="1646"/>
                  <a:pt x="2685" y="628"/>
                  <a:pt x="2973" y="314"/>
                </a:cubicBezTo>
                <a:cubicBezTo>
                  <a:pt x="3261" y="0"/>
                  <a:pt x="3658" y="125"/>
                  <a:pt x="3838" y="75"/>
                </a:cubicBezTo>
              </a:path>
            </a:pathLst>
          </a:custGeom>
          <a:noFill/>
          <a:ln w="28575" cmpd="sng">
            <a:solidFill>
              <a:srgbClr val="FF331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da-DK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329077" y="5463853"/>
            <a:ext cx="426390" cy="296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66" tIns="40083" rIns="80166" bIns="40083">
            <a:spAutoFit/>
          </a:bodyPr>
          <a:lstStyle>
            <a:lvl1pPr defTabSz="8016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801688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80168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8016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801688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400" b="1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8757167" y="1773649"/>
            <a:ext cx="956093" cy="28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7342" tIns="31561" rIns="80166" bIns="40083">
            <a:spAutoFit/>
          </a:bodyPr>
          <a:lstStyle>
            <a:lvl1pPr defTabSz="8016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801688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80168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8016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801688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da-DK" sz="1400">
                <a:latin typeface="Arial" panose="020B0604020202020204" pitchFamily="34" charset="0"/>
                <a:cs typeface="Arial" panose="020B0604020202020204" pitchFamily="34" charset="0"/>
              </a:rPr>
              <a:t>Kollega C 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8690697" y="2421499"/>
            <a:ext cx="936597" cy="28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7342" tIns="31561" rIns="80166" bIns="40083">
            <a:spAutoFit/>
          </a:bodyPr>
          <a:lstStyle>
            <a:lvl1pPr defTabSz="8016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801688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80168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8016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801688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da-DK" sz="1400">
                <a:latin typeface="Arial" panose="020B0604020202020204" pitchFamily="34" charset="0"/>
                <a:cs typeface="Arial" panose="020B0604020202020204" pitchFamily="34" charset="0"/>
              </a:rPr>
              <a:t> Kollega A</a:t>
            </a:r>
          </a:p>
        </p:txBody>
      </p:sp>
      <p:sp>
        <p:nvSpPr>
          <p:cNvPr id="45066" name="Freeform 10"/>
          <p:cNvSpPr>
            <a:spLocks/>
          </p:cNvSpPr>
          <p:nvPr/>
        </p:nvSpPr>
        <p:spPr bwMode="auto">
          <a:xfrm>
            <a:off x="2351809" y="2205549"/>
            <a:ext cx="6422923" cy="2689848"/>
          </a:xfrm>
          <a:custGeom>
            <a:avLst/>
            <a:gdLst>
              <a:gd name="T0" fmla="*/ 0 w 4045"/>
              <a:gd name="T1" fmla="*/ 2147483646 h 1694"/>
              <a:gd name="T2" fmla="*/ 2147483646 w 4045"/>
              <a:gd name="T3" fmla="*/ 2147483646 h 1694"/>
              <a:gd name="T4" fmla="*/ 2147483646 w 4045"/>
              <a:gd name="T5" fmla="*/ 2147483646 h 1694"/>
              <a:gd name="T6" fmla="*/ 2147483646 w 4045"/>
              <a:gd name="T7" fmla="*/ 2147483646 h 1694"/>
              <a:gd name="T8" fmla="*/ 2147483646 w 4045"/>
              <a:gd name="T9" fmla="*/ 2147483646 h 1694"/>
              <a:gd name="T10" fmla="*/ 2147483646 w 4045"/>
              <a:gd name="T11" fmla="*/ 2147483646 h 1694"/>
              <a:gd name="T12" fmla="*/ 2147483646 w 4045"/>
              <a:gd name="T13" fmla="*/ 2147483646 h 1694"/>
              <a:gd name="T14" fmla="*/ 2147483646 w 4045"/>
              <a:gd name="T15" fmla="*/ 2147483646 h 1694"/>
              <a:gd name="T16" fmla="*/ 2147483646 w 4045"/>
              <a:gd name="T17" fmla="*/ 2147483646 h 1694"/>
              <a:gd name="T18" fmla="*/ 2147483646 w 4045"/>
              <a:gd name="T19" fmla="*/ 2147483646 h 1694"/>
              <a:gd name="T20" fmla="*/ 2147483646 w 4045"/>
              <a:gd name="T21" fmla="*/ 2147483646 h 169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045"/>
              <a:gd name="T34" fmla="*/ 0 h 1694"/>
              <a:gd name="T35" fmla="*/ 4045 w 4045"/>
              <a:gd name="T36" fmla="*/ 1694 h 169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045" h="1694">
                <a:moveTo>
                  <a:pt x="0" y="517"/>
                </a:moveTo>
                <a:cubicBezTo>
                  <a:pt x="47" y="517"/>
                  <a:pt x="200" y="504"/>
                  <a:pt x="273" y="517"/>
                </a:cubicBezTo>
                <a:cubicBezTo>
                  <a:pt x="346" y="529"/>
                  <a:pt x="389" y="576"/>
                  <a:pt x="436" y="594"/>
                </a:cubicBezTo>
                <a:cubicBezTo>
                  <a:pt x="483" y="612"/>
                  <a:pt x="515" y="623"/>
                  <a:pt x="553" y="621"/>
                </a:cubicBezTo>
                <a:cubicBezTo>
                  <a:pt x="590" y="620"/>
                  <a:pt x="608" y="616"/>
                  <a:pt x="662" y="583"/>
                </a:cubicBezTo>
                <a:cubicBezTo>
                  <a:pt x="716" y="551"/>
                  <a:pt x="791" y="371"/>
                  <a:pt x="880" y="428"/>
                </a:cubicBezTo>
                <a:cubicBezTo>
                  <a:pt x="968" y="485"/>
                  <a:pt x="1059" y="728"/>
                  <a:pt x="1192" y="925"/>
                </a:cubicBezTo>
                <a:cubicBezTo>
                  <a:pt x="1325" y="1122"/>
                  <a:pt x="1515" y="1524"/>
                  <a:pt x="1682" y="1609"/>
                </a:cubicBezTo>
                <a:cubicBezTo>
                  <a:pt x="1850" y="1694"/>
                  <a:pt x="1961" y="1664"/>
                  <a:pt x="2196" y="1433"/>
                </a:cubicBezTo>
                <a:cubicBezTo>
                  <a:pt x="2432" y="1201"/>
                  <a:pt x="2787" y="438"/>
                  <a:pt x="3095" y="219"/>
                </a:cubicBezTo>
                <a:cubicBezTo>
                  <a:pt x="3403" y="0"/>
                  <a:pt x="3887" y="133"/>
                  <a:pt x="4045" y="116"/>
                </a:cubicBezTo>
              </a:path>
            </a:pathLst>
          </a:custGeom>
          <a:noFill/>
          <a:ln w="28575" cmpd="sng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da-DK"/>
          </a:p>
        </p:txBody>
      </p:sp>
      <p:sp>
        <p:nvSpPr>
          <p:cNvPr id="45067" name="Freeform 11"/>
          <p:cNvSpPr>
            <a:spLocks/>
          </p:cNvSpPr>
          <p:nvPr/>
        </p:nvSpPr>
        <p:spPr bwMode="auto">
          <a:xfrm>
            <a:off x="2351808" y="2634273"/>
            <a:ext cx="6318124" cy="940018"/>
          </a:xfrm>
          <a:custGeom>
            <a:avLst/>
            <a:gdLst>
              <a:gd name="T0" fmla="*/ 0 w 3979"/>
              <a:gd name="T1" fmla="*/ 2147483646 h 864"/>
              <a:gd name="T2" fmla="*/ 2147483646 w 3979"/>
              <a:gd name="T3" fmla="*/ 2147483646 h 864"/>
              <a:gd name="T4" fmla="*/ 2147483646 w 3979"/>
              <a:gd name="T5" fmla="*/ 2147483646 h 864"/>
              <a:gd name="T6" fmla="*/ 2147483646 w 3979"/>
              <a:gd name="T7" fmla="*/ 2147483646 h 864"/>
              <a:gd name="T8" fmla="*/ 2147483646 w 3979"/>
              <a:gd name="T9" fmla="*/ 2147483646 h 864"/>
              <a:gd name="T10" fmla="*/ 2147483646 w 3979"/>
              <a:gd name="T11" fmla="*/ 2147483646 h 864"/>
              <a:gd name="T12" fmla="*/ 2147483646 w 3979"/>
              <a:gd name="T13" fmla="*/ 2147483646 h 864"/>
              <a:gd name="T14" fmla="*/ 2147483646 w 3979"/>
              <a:gd name="T15" fmla="*/ 2147483646 h 864"/>
              <a:gd name="T16" fmla="*/ 2147483646 w 3979"/>
              <a:gd name="T17" fmla="*/ 2147483646 h 864"/>
              <a:gd name="T18" fmla="*/ 2147483646 w 3979"/>
              <a:gd name="T19" fmla="*/ 2147483646 h 864"/>
              <a:gd name="T20" fmla="*/ 2147483646 w 3979"/>
              <a:gd name="T21" fmla="*/ 2147483646 h 8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979"/>
              <a:gd name="T34" fmla="*/ 0 h 864"/>
              <a:gd name="T35" fmla="*/ 3979 w 3979"/>
              <a:gd name="T36" fmla="*/ 864 h 86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979" h="864">
                <a:moveTo>
                  <a:pt x="0" y="253"/>
                </a:moveTo>
                <a:cubicBezTo>
                  <a:pt x="47" y="253"/>
                  <a:pt x="200" y="246"/>
                  <a:pt x="273" y="253"/>
                </a:cubicBezTo>
                <a:cubicBezTo>
                  <a:pt x="345" y="259"/>
                  <a:pt x="389" y="284"/>
                  <a:pt x="436" y="293"/>
                </a:cubicBezTo>
                <a:cubicBezTo>
                  <a:pt x="483" y="302"/>
                  <a:pt x="515" y="308"/>
                  <a:pt x="552" y="307"/>
                </a:cubicBezTo>
                <a:cubicBezTo>
                  <a:pt x="590" y="307"/>
                  <a:pt x="607" y="304"/>
                  <a:pt x="662" y="287"/>
                </a:cubicBezTo>
                <a:cubicBezTo>
                  <a:pt x="716" y="271"/>
                  <a:pt x="790" y="177"/>
                  <a:pt x="879" y="207"/>
                </a:cubicBezTo>
                <a:cubicBezTo>
                  <a:pt x="967" y="236"/>
                  <a:pt x="1058" y="363"/>
                  <a:pt x="1191" y="465"/>
                </a:cubicBezTo>
                <a:cubicBezTo>
                  <a:pt x="1324" y="567"/>
                  <a:pt x="1513" y="776"/>
                  <a:pt x="1681" y="820"/>
                </a:cubicBezTo>
                <a:cubicBezTo>
                  <a:pt x="1848" y="864"/>
                  <a:pt x="1960" y="849"/>
                  <a:pt x="2195" y="728"/>
                </a:cubicBezTo>
                <a:cubicBezTo>
                  <a:pt x="2430" y="608"/>
                  <a:pt x="2795" y="196"/>
                  <a:pt x="3092" y="98"/>
                </a:cubicBezTo>
                <a:cubicBezTo>
                  <a:pt x="3389" y="0"/>
                  <a:pt x="3794" y="132"/>
                  <a:pt x="3979" y="141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da-DK"/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8757214" y="2708902"/>
            <a:ext cx="946473" cy="28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7342" tIns="31561" rIns="80166" bIns="40083">
            <a:spAutoFit/>
          </a:bodyPr>
          <a:lstStyle>
            <a:lvl1pPr defTabSz="8016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801688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80168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8016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801688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da-DK" sz="1400">
                <a:latin typeface="Arial" panose="020B0604020202020204" pitchFamily="34" charset="0"/>
                <a:cs typeface="Arial" panose="020B0604020202020204" pitchFamily="34" charset="0"/>
              </a:rPr>
              <a:t>Kollega B </a:t>
            </a:r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V="1">
            <a:off x="5953092" y="2061052"/>
            <a:ext cx="2810525" cy="21595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45071" name="Freeform 15"/>
          <p:cNvSpPr>
            <a:spLocks/>
          </p:cNvSpPr>
          <p:nvPr/>
        </p:nvSpPr>
        <p:spPr bwMode="auto">
          <a:xfrm>
            <a:off x="2424850" y="2011829"/>
            <a:ext cx="6235555" cy="814576"/>
          </a:xfrm>
          <a:custGeom>
            <a:avLst/>
            <a:gdLst>
              <a:gd name="T0" fmla="*/ 0 w 3927"/>
              <a:gd name="T1" fmla="*/ 2147483646 h 513"/>
              <a:gd name="T2" fmla="*/ 2147483646 w 3927"/>
              <a:gd name="T3" fmla="*/ 2147483646 h 513"/>
              <a:gd name="T4" fmla="*/ 2147483646 w 3927"/>
              <a:gd name="T5" fmla="*/ 2147483646 h 513"/>
              <a:gd name="T6" fmla="*/ 2147483646 w 3927"/>
              <a:gd name="T7" fmla="*/ 2147483646 h 513"/>
              <a:gd name="T8" fmla="*/ 2147483646 w 3927"/>
              <a:gd name="T9" fmla="*/ 2147483646 h 513"/>
              <a:gd name="T10" fmla="*/ 2147483646 w 3927"/>
              <a:gd name="T11" fmla="*/ 2147483646 h 513"/>
              <a:gd name="T12" fmla="*/ 2147483646 w 3927"/>
              <a:gd name="T13" fmla="*/ 2147483646 h 513"/>
              <a:gd name="T14" fmla="*/ 2147483646 w 3927"/>
              <a:gd name="T15" fmla="*/ 2147483646 h 513"/>
              <a:gd name="T16" fmla="*/ 2147483646 w 3927"/>
              <a:gd name="T17" fmla="*/ 2147483646 h 513"/>
              <a:gd name="T18" fmla="*/ 2147483646 w 3927"/>
              <a:gd name="T19" fmla="*/ 2147483646 h 513"/>
              <a:gd name="T20" fmla="*/ 2147483646 w 3927"/>
              <a:gd name="T21" fmla="*/ 2147483646 h 51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927"/>
              <a:gd name="T34" fmla="*/ 0 h 513"/>
              <a:gd name="T35" fmla="*/ 3927 w 3927"/>
              <a:gd name="T36" fmla="*/ 513 h 51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927" h="513">
                <a:moveTo>
                  <a:pt x="0" y="455"/>
                </a:moveTo>
                <a:cubicBezTo>
                  <a:pt x="46" y="455"/>
                  <a:pt x="195" y="460"/>
                  <a:pt x="266" y="455"/>
                </a:cubicBezTo>
                <a:cubicBezTo>
                  <a:pt x="337" y="450"/>
                  <a:pt x="380" y="431"/>
                  <a:pt x="426" y="424"/>
                </a:cubicBezTo>
                <a:cubicBezTo>
                  <a:pt x="472" y="417"/>
                  <a:pt x="503" y="413"/>
                  <a:pt x="540" y="413"/>
                </a:cubicBezTo>
                <a:cubicBezTo>
                  <a:pt x="576" y="414"/>
                  <a:pt x="594" y="416"/>
                  <a:pt x="646" y="429"/>
                </a:cubicBezTo>
                <a:cubicBezTo>
                  <a:pt x="699" y="441"/>
                  <a:pt x="772" y="513"/>
                  <a:pt x="859" y="490"/>
                </a:cubicBezTo>
                <a:cubicBezTo>
                  <a:pt x="945" y="468"/>
                  <a:pt x="1034" y="371"/>
                  <a:pt x="1164" y="292"/>
                </a:cubicBezTo>
                <a:cubicBezTo>
                  <a:pt x="1294" y="214"/>
                  <a:pt x="1478" y="24"/>
                  <a:pt x="1643" y="20"/>
                </a:cubicBezTo>
                <a:cubicBezTo>
                  <a:pt x="1808" y="16"/>
                  <a:pt x="1916" y="267"/>
                  <a:pt x="2157" y="269"/>
                </a:cubicBezTo>
                <a:cubicBezTo>
                  <a:pt x="2398" y="271"/>
                  <a:pt x="2792" y="58"/>
                  <a:pt x="3087" y="29"/>
                </a:cubicBezTo>
                <a:cubicBezTo>
                  <a:pt x="3382" y="0"/>
                  <a:pt x="3752" y="81"/>
                  <a:pt x="3927" y="95"/>
                </a:cubicBezTo>
              </a:path>
            </a:pathLst>
          </a:custGeom>
          <a:noFill/>
          <a:ln w="28575" cmpd="sng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da-DK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8685713" y="2061053"/>
            <a:ext cx="956093" cy="28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7342" tIns="31561" rIns="80166" bIns="40083">
            <a:spAutoFit/>
          </a:bodyPr>
          <a:lstStyle>
            <a:lvl1pPr defTabSz="8016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801688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80168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8016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801688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da-DK" sz="1400">
                <a:latin typeface="Arial" panose="020B0604020202020204" pitchFamily="34" charset="0"/>
                <a:cs typeface="Arial" panose="020B0604020202020204" pitchFamily="34" charset="0"/>
              </a:rPr>
              <a:t> Kollega D</a:t>
            </a:r>
          </a:p>
        </p:txBody>
      </p:sp>
    </p:spTree>
    <p:extLst>
      <p:ext uri="{BB962C8B-B14F-4D97-AF65-F5344CB8AC3E}">
        <p14:creationId xmlns:p14="http://schemas.microsoft.com/office/powerpoint/2010/main" val="5876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4" grpId="0"/>
      <p:bldP spid="45065" grpId="0"/>
      <p:bldP spid="45068" grpId="0"/>
      <p:bldP spid="4507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459" y="612920"/>
            <a:ext cx="9887348" cy="692310"/>
          </a:xfrm>
        </p:spPr>
        <p:txBody>
          <a:bodyPr/>
          <a:lstStyle/>
          <a:p>
            <a:r>
              <a:rPr lang="da-DK" altLang="da-DK" dirty="0" smtClean="0"/>
              <a:t>Leder/TR/</a:t>
            </a:r>
            <a:r>
              <a:rPr lang="da-DK" altLang="da-DK" dirty="0" err="1" smtClean="0"/>
              <a:t>AMiR</a:t>
            </a:r>
            <a:r>
              <a:rPr lang="da-DK" altLang="da-DK" dirty="0" smtClean="0"/>
              <a:t>/LMU/medarbejder</a:t>
            </a:r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2289881" y="1916557"/>
            <a:ext cx="0" cy="3418678"/>
          </a:xfrm>
          <a:prstGeom prst="line">
            <a:avLst/>
          </a:prstGeom>
          <a:noFill/>
          <a:ln w="28575">
            <a:solidFill>
              <a:srgbClr val="669900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26628" name="Freeform 4"/>
          <p:cNvSpPr>
            <a:spLocks/>
          </p:cNvSpPr>
          <p:nvPr/>
        </p:nvSpPr>
        <p:spPr bwMode="auto">
          <a:xfrm>
            <a:off x="2288293" y="5266957"/>
            <a:ext cx="7029489" cy="42872"/>
          </a:xfrm>
          <a:custGeom>
            <a:avLst/>
            <a:gdLst>
              <a:gd name="T0" fmla="*/ 0 w 4015"/>
              <a:gd name="T1" fmla="*/ 0 h 1"/>
              <a:gd name="T2" fmla="*/ 2147483646 w 4015"/>
              <a:gd name="T3" fmla="*/ 2147483646 h 1"/>
              <a:gd name="T4" fmla="*/ 0 60000 65536"/>
              <a:gd name="T5" fmla="*/ 0 60000 65536"/>
              <a:gd name="T6" fmla="*/ 0 w 4015"/>
              <a:gd name="T7" fmla="*/ 0 h 1"/>
              <a:gd name="T8" fmla="*/ 4015 w 401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15" h="1">
                <a:moveTo>
                  <a:pt x="0" y="0"/>
                </a:moveTo>
                <a:lnTo>
                  <a:pt x="4015" y="1"/>
                </a:lnTo>
              </a:path>
            </a:pathLst>
          </a:custGeom>
          <a:noFill/>
          <a:ln w="28575" cmpd="sng">
            <a:solidFill>
              <a:srgbClr val="6699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 rot="16212622">
            <a:off x="1541201" y="3444048"/>
            <a:ext cx="1078162" cy="29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723" tIns="40361" rIns="80723" bIns="40361">
            <a:spAutoFit/>
          </a:bodyPr>
          <a:lstStyle>
            <a:lvl1pPr defTabSz="8016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801688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80168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8016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801688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da-DK" sz="1400" b="1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Trivsel</a:t>
            </a:r>
          </a:p>
        </p:txBody>
      </p:sp>
      <p:sp>
        <p:nvSpPr>
          <p:cNvPr id="26630" name="Freeform 6"/>
          <p:cNvSpPr>
            <a:spLocks/>
          </p:cNvSpPr>
          <p:nvPr/>
        </p:nvSpPr>
        <p:spPr bwMode="auto">
          <a:xfrm>
            <a:off x="2408972" y="2156324"/>
            <a:ext cx="4758838" cy="2889919"/>
          </a:xfrm>
          <a:custGeom>
            <a:avLst/>
            <a:gdLst>
              <a:gd name="T0" fmla="*/ 0 w 3838"/>
              <a:gd name="T1" fmla="*/ 2147483646 h 2314"/>
              <a:gd name="T2" fmla="*/ 2147483646 w 3838"/>
              <a:gd name="T3" fmla="*/ 2147483646 h 2314"/>
              <a:gd name="T4" fmla="*/ 2147483646 w 3838"/>
              <a:gd name="T5" fmla="*/ 2147483646 h 2314"/>
              <a:gd name="T6" fmla="*/ 2147483646 w 3838"/>
              <a:gd name="T7" fmla="*/ 2147483646 h 2314"/>
              <a:gd name="T8" fmla="*/ 2147483646 w 3838"/>
              <a:gd name="T9" fmla="*/ 2147483646 h 2314"/>
              <a:gd name="T10" fmla="*/ 2147483646 w 3838"/>
              <a:gd name="T11" fmla="*/ 2147483646 h 2314"/>
              <a:gd name="T12" fmla="*/ 2147483646 w 3838"/>
              <a:gd name="T13" fmla="*/ 2147483646 h 2314"/>
              <a:gd name="T14" fmla="*/ 2147483646 w 3838"/>
              <a:gd name="T15" fmla="*/ 2147483646 h 2314"/>
              <a:gd name="T16" fmla="*/ 2147483646 w 3838"/>
              <a:gd name="T17" fmla="*/ 2147483646 h 2314"/>
              <a:gd name="T18" fmla="*/ 2147483646 w 3838"/>
              <a:gd name="T19" fmla="*/ 2147483646 h 2314"/>
              <a:gd name="T20" fmla="*/ 2147483646 w 3838"/>
              <a:gd name="T21" fmla="*/ 2147483646 h 231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38"/>
              <a:gd name="T34" fmla="*/ 0 h 2314"/>
              <a:gd name="T35" fmla="*/ 3838 w 3838"/>
              <a:gd name="T36" fmla="*/ 2314 h 231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38" h="2314">
                <a:moveTo>
                  <a:pt x="0" y="718"/>
                </a:moveTo>
                <a:cubicBezTo>
                  <a:pt x="45" y="718"/>
                  <a:pt x="192" y="701"/>
                  <a:pt x="262" y="718"/>
                </a:cubicBezTo>
                <a:cubicBezTo>
                  <a:pt x="332" y="735"/>
                  <a:pt x="374" y="799"/>
                  <a:pt x="419" y="823"/>
                </a:cubicBezTo>
                <a:cubicBezTo>
                  <a:pt x="464" y="847"/>
                  <a:pt x="495" y="862"/>
                  <a:pt x="531" y="860"/>
                </a:cubicBezTo>
                <a:cubicBezTo>
                  <a:pt x="567" y="858"/>
                  <a:pt x="584" y="852"/>
                  <a:pt x="636" y="808"/>
                </a:cubicBezTo>
                <a:cubicBezTo>
                  <a:pt x="688" y="764"/>
                  <a:pt x="760" y="521"/>
                  <a:pt x="845" y="598"/>
                </a:cubicBezTo>
                <a:cubicBezTo>
                  <a:pt x="930" y="675"/>
                  <a:pt x="1017" y="1005"/>
                  <a:pt x="1145" y="1272"/>
                </a:cubicBezTo>
                <a:cubicBezTo>
                  <a:pt x="1273" y="1539"/>
                  <a:pt x="1455" y="2084"/>
                  <a:pt x="1616" y="2199"/>
                </a:cubicBezTo>
                <a:cubicBezTo>
                  <a:pt x="1777" y="2314"/>
                  <a:pt x="1884" y="2274"/>
                  <a:pt x="2110" y="1960"/>
                </a:cubicBezTo>
                <a:cubicBezTo>
                  <a:pt x="2336" y="1646"/>
                  <a:pt x="2685" y="628"/>
                  <a:pt x="2973" y="314"/>
                </a:cubicBezTo>
                <a:cubicBezTo>
                  <a:pt x="3261" y="0"/>
                  <a:pt x="3658" y="125"/>
                  <a:pt x="3838" y="75"/>
                </a:cubicBezTo>
              </a:path>
            </a:pathLst>
          </a:custGeom>
          <a:noFill/>
          <a:ln w="28575" cmpd="sng">
            <a:solidFill>
              <a:srgbClr val="FF331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da-DK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351307" y="5452737"/>
            <a:ext cx="426390" cy="296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66" tIns="40083" rIns="80166" bIns="40083">
            <a:spAutoFit/>
          </a:bodyPr>
          <a:lstStyle>
            <a:lvl1pPr defTabSz="8016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801688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80168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8016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801688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400" b="1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6173219" y="1819697"/>
            <a:ext cx="728415" cy="28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7342" tIns="31561" rIns="80166" bIns="40083">
            <a:spAutoFit/>
          </a:bodyPr>
          <a:lstStyle>
            <a:lvl1pPr defTabSz="8016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801688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80168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8016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801688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da-DK" sz="1400">
                <a:latin typeface="Arial" panose="020B0604020202020204" pitchFamily="34" charset="0"/>
                <a:cs typeface="Arial" panose="020B0604020202020204" pitchFamily="34" charset="0"/>
              </a:rPr>
              <a:t>LEDER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8421907" y="2002302"/>
            <a:ext cx="1658372" cy="28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7342" tIns="31561" rIns="80166" bIns="40083">
            <a:spAutoFit/>
          </a:bodyPr>
          <a:lstStyle>
            <a:lvl1pPr defTabSz="8016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801688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80168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8016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801688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da-DK" sz="1400">
                <a:latin typeface="Arial" panose="020B0604020202020204" pitchFamily="34" charset="0"/>
                <a:cs typeface="Arial" panose="020B0604020202020204" pitchFamily="34" charset="0"/>
              </a:rPr>
              <a:t> MEDARBEJDERE</a:t>
            </a:r>
          </a:p>
        </p:txBody>
      </p:sp>
      <p:sp>
        <p:nvSpPr>
          <p:cNvPr id="26634" name="Freeform 10"/>
          <p:cNvSpPr>
            <a:spLocks/>
          </p:cNvSpPr>
          <p:nvPr/>
        </p:nvSpPr>
        <p:spPr bwMode="auto">
          <a:xfrm>
            <a:off x="4360461" y="2308760"/>
            <a:ext cx="4887456" cy="2710490"/>
          </a:xfrm>
          <a:custGeom>
            <a:avLst/>
            <a:gdLst>
              <a:gd name="T0" fmla="*/ 0 w 3838"/>
              <a:gd name="T1" fmla="*/ 2147483646 h 2314"/>
              <a:gd name="T2" fmla="*/ 2147483646 w 3838"/>
              <a:gd name="T3" fmla="*/ 2147483646 h 2314"/>
              <a:gd name="T4" fmla="*/ 2147483646 w 3838"/>
              <a:gd name="T5" fmla="*/ 2147483646 h 2314"/>
              <a:gd name="T6" fmla="*/ 2147483646 w 3838"/>
              <a:gd name="T7" fmla="*/ 2147483646 h 2314"/>
              <a:gd name="T8" fmla="*/ 2147483646 w 3838"/>
              <a:gd name="T9" fmla="*/ 2147483646 h 2314"/>
              <a:gd name="T10" fmla="*/ 2147483646 w 3838"/>
              <a:gd name="T11" fmla="*/ 2147483646 h 2314"/>
              <a:gd name="T12" fmla="*/ 2147483646 w 3838"/>
              <a:gd name="T13" fmla="*/ 2147483646 h 2314"/>
              <a:gd name="T14" fmla="*/ 2147483646 w 3838"/>
              <a:gd name="T15" fmla="*/ 2147483646 h 2314"/>
              <a:gd name="T16" fmla="*/ 2147483646 w 3838"/>
              <a:gd name="T17" fmla="*/ 2147483646 h 2314"/>
              <a:gd name="T18" fmla="*/ 2147483646 w 3838"/>
              <a:gd name="T19" fmla="*/ 2147483646 h 2314"/>
              <a:gd name="T20" fmla="*/ 2147483646 w 3838"/>
              <a:gd name="T21" fmla="*/ 2147483646 h 231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38"/>
              <a:gd name="T34" fmla="*/ 0 h 2314"/>
              <a:gd name="T35" fmla="*/ 3838 w 3838"/>
              <a:gd name="T36" fmla="*/ 2314 h 231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38" h="2314">
                <a:moveTo>
                  <a:pt x="0" y="718"/>
                </a:moveTo>
                <a:cubicBezTo>
                  <a:pt x="45" y="718"/>
                  <a:pt x="192" y="701"/>
                  <a:pt x="262" y="718"/>
                </a:cubicBezTo>
                <a:cubicBezTo>
                  <a:pt x="332" y="735"/>
                  <a:pt x="374" y="799"/>
                  <a:pt x="419" y="823"/>
                </a:cubicBezTo>
                <a:cubicBezTo>
                  <a:pt x="464" y="847"/>
                  <a:pt x="495" y="862"/>
                  <a:pt x="531" y="860"/>
                </a:cubicBezTo>
                <a:cubicBezTo>
                  <a:pt x="567" y="858"/>
                  <a:pt x="584" y="852"/>
                  <a:pt x="636" y="808"/>
                </a:cubicBezTo>
                <a:cubicBezTo>
                  <a:pt x="688" y="764"/>
                  <a:pt x="760" y="521"/>
                  <a:pt x="845" y="598"/>
                </a:cubicBezTo>
                <a:cubicBezTo>
                  <a:pt x="930" y="675"/>
                  <a:pt x="1017" y="1005"/>
                  <a:pt x="1145" y="1272"/>
                </a:cubicBezTo>
                <a:cubicBezTo>
                  <a:pt x="1273" y="1539"/>
                  <a:pt x="1455" y="2084"/>
                  <a:pt x="1616" y="2199"/>
                </a:cubicBezTo>
                <a:cubicBezTo>
                  <a:pt x="1777" y="2314"/>
                  <a:pt x="1884" y="2274"/>
                  <a:pt x="2110" y="1960"/>
                </a:cubicBezTo>
                <a:cubicBezTo>
                  <a:pt x="2336" y="1646"/>
                  <a:pt x="2685" y="628"/>
                  <a:pt x="2973" y="314"/>
                </a:cubicBezTo>
                <a:cubicBezTo>
                  <a:pt x="3261" y="0"/>
                  <a:pt x="3658" y="125"/>
                  <a:pt x="3838" y="75"/>
                </a:cubicBezTo>
              </a:path>
            </a:pathLst>
          </a:custGeom>
          <a:noFill/>
          <a:ln w="28575" cmpd="sng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da-DK"/>
          </a:p>
        </p:txBody>
      </p:sp>
      <p:sp>
        <p:nvSpPr>
          <p:cNvPr id="26635" name="Freeform 11"/>
          <p:cNvSpPr>
            <a:spLocks/>
          </p:cNvSpPr>
          <p:nvPr/>
        </p:nvSpPr>
        <p:spPr bwMode="auto">
          <a:xfrm>
            <a:off x="3426794" y="2278591"/>
            <a:ext cx="4887456" cy="2710489"/>
          </a:xfrm>
          <a:custGeom>
            <a:avLst/>
            <a:gdLst>
              <a:gd name="T0" fmla="*/ 0 w 3838"/>
              <a:gd name="T1" fmla="*/ 2147483646 h 2314"/>
              <a:gd name="T2" fmla="*/ 2147483646 w 3838"/>
              <a:gd name="T3" fmla="*/ 2147483646 h 2314"/>
              <a:gd name="T4" fmla="*/ 2147483646 w 3838"/>
              <a:gd name="T5" fmla="*/ 2147483646 h 2314"/>
              <a:gd name="T6" fmla="*/ 2147483646 w 3838"/>
              <a:gd name="T7" fmla="*/ 2147483646 h 2314"/>
              <a:gd name="T8" fmla="*/ 2147483646 w 3838"/>
              <a:gd name="T9" fmla="*/ 2147483646 h 2314"/>
              <a:gd name="T10" fmla="*/ 2147483646 w 3838"/>
              <a:gd name="T11" fmla="*/ 2147483646 h 2314"/>
              <a:gd name="T12" fmla="*/ 2147483646 w 3838"/>
              <a:gd name="T13" fmla="*/ 2147483646 h 2314"/>
              <a:gd name="T14" fmla="*/ 2147483646 w 3838"/>
              <a:gd name="T15" fmla="*/ 2147483646 h 2314"/>
              <a:gd name="T16" fmla="*/ 2147483646 w 3838"/>
              <a:gd name="T17" fmla="*/ 2147483646 h 2314"/>
              <a:gd name="T18" fmla="*/ 2147483646 w 3838"/>
              <a:gd name="T19" fmla="*/ 2147483646 h 2314"/>
              <a:gd name="T20" fmla="*/ 2147483646 w 3838"/>
              <a:gd name="T21" fmla="*/ 2147483646 h 231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38"/>
              <a:gd name="T34" fmla="*/ 0 h 2314"/>
              <a:gd name="T35" fmla="*/ 3838 w 3838"/>
              <a:gd name="T36" fmla="*/ 2314 h 231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38" h="2314">
                <a:moveTo>
                  <a:pt x="0" y="718"/>
                </a:moveTo>
                <a:cubicBezTo>
                  <a:pt x="45" y="718"/>
                  <a:pt x="192" y="701"/>
                  <a:pt x="262" y="718"/>
                </a:cubicBezTo>
                <a:cubicBezTo>
                  <a:pt x="332" y="735"/>
                  <a:pt x="374" y="799"/>
                  <a:pt x="419" y="823"/>
                </a:cubicBezTo>
                <a:cubicBezTo>
                  <a:pt x="464" y="847"/>
                  <a:pt x="495" y="862"/>
                  <a:pt x="531" y="860"/>
                </a:cubicBezTo>
                <a:cubicBezTo>
                  <a:pt x="567" y="858"/>
                  <a:pt x="584" y="852"/>
                  <a:pt x="636" y="808"/>
                </a:cubicBezTo>
                <a:cubicBezTo>
                  <a:pt x="688" y="764"/>
                  <a:pt x="760" y="521"/>
                  <a:pt x="845" y="598"/>
                </a:cubicBezTo>
                <a:cubicBezTo>
                  <a:pt x="930" y="675"/>
                  <a:pt x="1017" y="1005"/>
                  <a:pt x="1145" y="1272"/>
                </a:cubicBezTo>
                <a:cubicBezTo>
                  <a:pt x="1273" y="1539"/>
                  <a:pt x="1455" y="2084"/>
                  <a:pt x="1616" y="2199"/>
                </a:cubicBezTo>
                <a:cubicBezTo>
                  <a:pt x="1777" y="2314"/>
                  <a:pt x="1884" y="2274"/>
                  <a:pt x="2110" y="1960"/>
                </a:cubicBezTo>
                <a:cubicBezTo>
                  <a:pt x="2336" y="1646"/>
                  <a:pt x="2685" y="628"/>
                  <a:pt x="2973" y="314"/>
                </a:cubicBezTo>
                <a:cubicBezTo>
                  <a:pt x="3261" y="0"/>
                  <a:pt x="3658" y="125"/>
                  <a:pt x="3838" y="75"/>
                </a:cubicBezTo>
              </a:path>
            </a:pathLst>
          </a:custGeom>
          <a:noFill/>
          <a:ln w="28575" cmpd="sng">
            <a:solidFill>
              <a:srgbClr val="33CC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da-DK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7563190" y="1554524"/>
            <a:ext cx="566868" cy="719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7342" tIns="31561" rIns="80166" bIns="40083">
            <a:spAutoFit/>
          </a:bodyPr>
          <a:lstStyle>
            <a:lvl1pPr defTabSz="8016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801688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80168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8016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801688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da-DK" sz="1400">
                <a:latin typeface="Arial" panose="020B0604020202020204" pitchFamily="34" charset="0"/>
                <a:cs typeface="Arial" panose="020B0604020202020204" pitchFamily="34" charset="0"/>
              </a:rPr>
              <a:t>TR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da-DK" sz="1400">
                <a:latin typeface="Arial" panose="020B0604020202020204" pitchFamily="34" charset="0"/>
                <a:cs typeface="Arial" panose="020B0604020202020204" pitchFamily="34" charset="0"/>
              </a:rPr>
              <a:t>LMU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da-DK" sz="1400">
                <a:latin typeface="Arial" panose="020B0604020202020204" pitchFamily="34" charset="0"/>
                <a:cs typeface="Arial" panose="020B0604020202020204" pitchFamily="34" charset="0"/>
              </a:rPr>
              <a:t>AMiR</a:t>
            </a:r>
          </a:p>
        </p:txBody>
      </p:sp>
      <p:sp>
        <p:nvSpPr>
          <p:cNvPr id="26637" name="Freeform 13"/>
          <p:cNvSpPr>
            <a:spLocks/>
          </p:cNvSpPr>
          <p:nvPr/>
        </p:nvSpPr>
        <p:spPr bwMode="auto">
          <a:xfrm>
            <a:off x="4609756" y="2389741"/>
            <a:ext cx="4887456" cy="2710489"/>
          </a:xfrm>
          <a:custGeom>
            <a:avLst/>
            <a:gdLst>
              <a:gd name="T0" fmla="*/ 0 w 3838"/>
              <a:gd name="T1" fmla="*/ 2147483646 h 2314"/>
              <a:gd name="T2" fmla="*/ 2147483646 w 3838"/>
              <a:gd name="T3" fmla="*/ 2147483646 h 2314"/>
              <a:gd name="T4" fmla="*/ 2147483646 w 3838"/>
              <a:gd name="T5" fmla="*/ 2147483646 h 2314"/>
              <a:gd name="T6" fmla="*/ 2147483646 w 3838"/>
              <a:gd name="T7" fmla="*/ 2147483646 h 2314"/>
              <a:gd name="T8" fmla="*/ 2147483646 w 3838"/>
              <a:gd name="T9" fmla="*/ 2147483646 h 2314"/>
              <a:gd name="T10" fmla="*/ 2147483646 w 3838"/>
              <a:gd name="T11" fmla="*/ 2147483646 h 2314"/>
              <a:gd name="T12" fmla="*/ 2147483646 w 3838"/>
              <a:gd name="T13" fmla="*/ 2147483646 h 2314"/>
              <a:gd name="T14" fmla="*/ 2147483646 w 3838"/>
              <a:gd name="T15" fmla="*/ 2147483646 h 2314"/>
              <a:gd name="T16" fmla="*/ 2147483646 w 3838"/>
              <a:gd name="T17" fmla="*/ 2147483646 h 2314"/>
              <a:gd name="T18" fmla="*/ 2147483646 w 3838"/>
              <a:gd name="T19" fmla="*/ 2147483646 h 2314"/>
              <a:gd name="T20" fmla="*/ 2147483646 w 3838"/>
              <a:gd name="T21" fmla="*/ 2147483646 h 231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38"/>
              <a:gd name="T34" fmla="*/ 0 h 2314"/>
              <a:gd name="T35" fmla="*/ 3838 w 3838"/>
              <a:gd name="T36" fmla="*/ 2314 h 231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38" h="2314">
                <a:moveTo>
                  <a:pt x="0" y="718"/>
                </a:moveTo>
                <a:cubicBezTo>
                  <a:pt x="45" y="718"/>
                  <a:pt x="192" y="701"/>
                  <a:pt x="262" y="718"/>
                </a:cubicBezTo>
                <a:cubicBezTo>
                  <a:pt x="332" y="735"/>
                  <a:pt x="374" y="799"/>
                  <a:pt x="419" y="823"/>
                </a:cubicBezTo>
                <a:cubicBezTo>
                  <a:pt x="464" y="847"/>
                  <a:pt x="495" y="862"/>
                  <a:pt x="531" y="860"/>
                </a:cubicBezTo>
                <a:cubicBezTo>
                  <a:pt x="567" y="858"/>
                  <a:pt x="584" y="852"/>
                  <a:pt x="636" y="808"/>
                </a:cubicBezTo>
                <a:cubicBezTo>
                  <a:pt x="688" y="764"/>
                  <a:pt x="760" y="521"/>
                  <a:pt x="845" y="598"/>
                </a:cubicBezTo>
                <a:cubicBezTo>
                  <a:pt x="930" y="675"/>
                  <a:pt x="1017" y="1005"/>
                  <a:pt x="1145" y="1272"/>
                </a:cubicBezTo>
                <a:cubicBezTo>
                  <a:pt x="1273" y="1539"/>
                  <a:pt x="1455" y="2084"/>
                  <a:pt x="1616" y="2199"/>
                </a:cubicBezTo>
                <a:cubicBezTo>
                  <a:pt x="1777" y="2314"/>
                  <a:pt x="1884" y="2274"/>
                  <a:pt x="2110" y="1960"/>
                </a:cubicBezTo>
                <a:cubicBezTo>
                  <a:pt x="2336" y="1646"/>
                  <a:pt x="2685" y="628"/>
                  <a:pt x="2973" y="314"/>
                </a:cubicBezTo>
                <a:cubicBezTo>
                  <a:pt x="3261" y="0"/>
                  <a:pt x="3658" y="125"/>
                  <a:pt x="3838" y="75"/>
                </a:cubicBezTo>
              </a:path>
            </a:pathLst>
          </a:custGeom>
          <a:noFill/>
          <a:ln w="28575" cmpd="sng">
            <a:solidFill>
              <a:srgbClr val="8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da-DK"/>
          </a:p>
        </p:txBody>
      </p:sp>
      <p:sp>
        <p:nvSpPr>
          <p:cNvPr id="26638" name="Freeform 14"/>
          <p:cNvSpPr>
            <a:spLocks/>
          </p:cNvSpPr>
          <p:nvPr/>
        </p:nvSpPr>
        <p:spPr bwMode="auto">
          <a:xfrm>
            <a:off x="4947971" y="2415147"/>
            <a:ext cx="4887456" cy="2710489"/>
          </a:xfrm>
          <a:custGeom>
            <a:avLst/>
            <a:gdLst>
              <a:gd name="T0" fmla="*/ 0 w 3838"/>
              <a:gd name="T1" fmla="*/ 2147483646 h 2314"/>
              <a:gd name="T2" fmla="*/ 2147483646 w 3838"/>
              <a:gd name="T3" fmla="*/ 2147483646 h 2314"/>
              <a:gd name="T4" fmla="*/ 2147483646 w 3838"/>
              <a:gd name="T5" fmla="*/ 2147483646 h 2314"/>
              <a:gd name="T6" fmla="*/ 2147483646 w 3838"/>
              <a:gd name="T7" fmla="*/ 2147483646 h 2314"/>
              <a:gd name="T8" fmla="*/ 2147483646 w 3838"/>
              <a:gd name="T9" fmla="*/ 2147483646 h 2314"/>
              <a:gd name="T10" fmla="*/ 2147483646 w 3838"/>
              <a:gd name="T11" fmla="*/ 2147483646 h 2314"/>
              <a:gd name="T12" fmla="*/ 2147483646 w 3838"/>
              <a:gd name="T13" fmla="*/ 2147483646 h 2314"/>
              <a:gd name="T14" fmla="*/ 2147483646 w 3838"/>
              <a:gd name="T15" fmla="*/ 2147483646 h 2314"/>
              <a:gd name="T16" fmla="*/ 2147483646 w 3838"/>
              <a:gd name="T17" fmla="*/ 2147483646 h 2314"/>
              <a:gd name="T18" fmla="*/ 2147483646 w 3838"/>
              <a:gd name="T19" fmla="*/ 2147483646 h 2314"/>
              <a:gd name="T20" fmla="*/ 2147483646 w 3838"/>
              <a:gd name="T21" fmla="*/ 2147483646 h 231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38"/>
              <a:gd name="T34" fmla="*/ 0 h 2314"/>
              <a:gd name="T35" fmla="*/ 3838 w 3838"/>
              <a:gd name="T36" fmla="*/ 2314 h 231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38" h="2314">
                <a:moveTo>
                  <a:pt x="0" y="718"/>
                </a:moveTo>
                <a:cubicBezTo>
                  <a:pt x="45" y="718"/>
                  <a:pt x="192" y="701"/>
                  <a:pt x="262" y="718"/>
                </a:cubicBezTo>
                <a:cubicBezTo>
                  <a:pt x="332" y="735"/>
                  <a:pt x="374" y="799"/>
                  <a:pt x="419" y="823"/>
                </a:cubicBezTo>
                <a:cubicBezTo>
                  <a:pt x="464" y="847"/>
                  <a:pt x="495" y="862"/>
                  <a:pt x="531" y="860"/>
                </a:cubicBezTo>
                <a:cubicBezTo>
                  <a:pt x="567" y="858"/>
                  <a:pt x="584" y="852"/>
                  <a:pt x="636" y="808"/>
                </a:cubicBezTo>
                <a:cubicBezTo>
                  <a:pt x="688" y="764"/>
                  <a:pt x="760" y="521"/>
                  <a:pt x="845" y="598"/>
                </a:cubicBezTo>
                <a:cubicBezTo>
                  <a:pt x="930" y="675"/>
                  <a:pt x="1017" y="1005"/>
                  <a:pt x="1145" y="1272"/>
                </a:cubicBezTo>
                <a:cubicBezTo>
                  <a:pt x="1273" y="1539"/>
                  <a:pt x="1455" y="2084"/>
                  <a:pt x="1616" y="2199"/>
                </a:cubicBezTo>
                <a:cubicBezTo>
                  <a:pt x="1777" y="2314"/>
                  <a:pt x="1884" y="2274"/>
                  <a:pt x="2110" y="1960"/>
                </a:cubicBezTo>
                <a:cubicBezTo>
                  <a:pt x="2336" y="1646"/>
                  <a:pt x="2685" y="628"/>
                  <a:pt x="2973" y="314"/>
                </a:cubicBezTo>
                <a:cubicBezTo>
                  <a:pt x="3261" y="0"/>
                  <a:pt x="3658" y="125"/>
                  <a:pt x="3838" y="75"/>
                </a:cubicBezTo>
              </a:path>
            </a:pathLst>
          </a:custGeom>
          <a:noFill/>
          <a:ln w="28575" cmpd="sng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da-DK"/>
          </a:p>
        </p:txBody>
      </p:sp>
      <p:sp>
        <p:nvSpPr>
          <p:cNvPr id="26639" name="Freeform 15"/>
          <p:cNvSpPr>
            <a:spLocks/>
          </p:cNvSpPr>
          <p:nvPr/>
        </p:nvSpPr>
        <p:spPr bwMode="auto">
          <a:xfrm>
            <a:off x="5267133" y="2856575"/>
            <a:ext cx="4854110" cy="1571989"/>
          </a:xfrm>
          <a:custGeom>
            <a:avLst/>
            <a:gdLst>
              <a:gd name="T0" fmla="*/ 0 w 3838"/>
              <a:gd name="T1" fmla="*/ 2147483646 h 2314"/>
              <a:gd name="T2" fmla="*/ 2147483646 w 3838"/>
              <a:gd name="T3" fmla="*/ 2147483646 h 2314"/>
              <a:gd name="T4" fmla="*/ 2147483646 w 3838"/>
              <a:gd name="T5" fmla="*/ 2147483646 h 2314"/>
              <a:gd name="T6" fmla="*/ 2147483646 w 3838"/>
              <a:gd name="T7" fmla="*/ 2147483646 h 2314"/>
              <a:gd name="T8" fmla="*/ 2147483646 w 3838"/>
              <a:gd name="T9" fmla="*/ 2147483646 h 2314"/>
              <a:gd name="T10" fmla="*/ 2147483646 w 3838"/>
              <a:gd name="T11" fmla="*/ 2147483646 h 2314"/>
              <a:gd name="T12" fmla="*/ 2147483646 w 3838"/>
              <a:gd name="T13" fmla="*/ 2147483646 h 2314"/>
              <a:gd name="T14" fmla="*/ 2147483646 w 3838"/>
              <a:gd name="T15" fmla="*/ 2147483646 h 2314"/>
              <a:gd name="T16" fmla="*/ 2147483646 w 3838"/>
              <a:gd name="T17" fmla="*/ 2147483646 h 2314"/>
              <a:gd name="T18" fmla="*/ 2147483646 w 3838"/>
              <a:gd name="T19" fmla="*/ 2147483646 h 2314"/>
              <a:gd name="T20" fmla="*/ 2147483646 w 3838"/>
              <a:gd name="T21" fmla="*/ 2147483646 h 231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38"/>
              <a:gd name="T34" fmla="*/ 0 h 2314"/>
              <a:gd name="T35" fmla="*/ 3838 w 3838"/>
              <a:gd name="T36" fmla="*/ 2314 h 231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38" h="2314">
                <a:moveTo>
                  <a:pt x="0" y="718"/>
                </a:moveTo>
                <a:cubicBezTo>
                  <a:pt x="45" y="718"/>
                  <a:pt x="192" y="701"/>
                  <a:pt x="262" y="718"/>
                </a:cubicBezTo>
                <a:cubicBezTo>
                  <a:pt x="332" y="735"/>
                  <a:pt x="374" y="799"/>
                  <a:pt x="419" y="823"/>
                </a:cubicBezTo>
                <a:cubicBezTo>
                  <a:pt x="464" y="847"/>
                  <a:pt x="495" y="862"/>
                  <a:pt x="531" y="860"/>
                </a:cubicBezTo>
                <a:cubicBezTo>
                  <a:pt x="567" y="858"/>
                  <a:pt x="584" y="852"/>
                  <a:pt x="636" y="808"/>
                </a:cubicBezTo>
                <a:cubicBezTo>
                  <a:pt x="688" y="764"/>
                  <a:pt x="760" y="521"/>
                  <a:pt x="845" y="598"/>
                </a:cubicBezTo>
                <a:cubicBezTo>
                  <a:pt x="930" y="675"/>
                  <a:pt x="1017" y="1005"/>
                  <a:pt x="1145" y="1272"/>
                </a:cubicBezTo>
                <a:cubicBezTo>
                  <a:pt x="1273" y="1539"/>
                  <a:pt x="1455" y="2084"/>
                  <a:pt x="1616" y="2199"/>
                </a:cubicBezTo>
                <a:cubicBezTo>
                  <a:pt x="1777" y="2314"/>
                  <a:pt x="1884" y="2274"/>
                  <a:pt x="2110" y="1960"/>
                </a:cubicBezTo>
                <a:cubicBezTo>
                  <a:pt x="2336" y="1646"/>
                  <a:pt x="2685" y="628"/>
                  <a:pt x="2973" y="314"/>
                </a:cubicBezTo>
                <a:cubicBezTo>
                  <a:pt x="3261" y="0"/>
                  <a:pt x="3658" y="125"/>
                  <a:pt x="3838" y="75"/>
                </a:cubicBezTo>
              </a:path>
            </a:pathLst>
          </a:custGeom>
          <a:noFill/>
          <a:ln w="28575" cmpd="sng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da-DK"/>
          </a:p>
        </p:txBody>
      </p:sp>
      <p:sp>
        <p:nvSpPr>
          <p:cNvPr id="26640" name="Freeform 16"/>
          <p:cNvSpPr>
            <a:spLocks/>
          </p:cNvSpPr>
          <p:nvPr/>
        </p:nvSpPr>
        <p:spPr bwMode="auto">
          <a:xfrm>
            <a:off x="5491022" y="2535825"/>
            <a:ext cx="4887456" cy="3001070"/>
          </a:xfrm>
          <a:custGeom>
            <a:avLst/>
            <a:gdLst>
              <a:gd name="T0" fmla="*/ 0 w 3838"/>
              <a:gd name="T1" fmla="*/ 2147483646 h 2314"/>
              <a:gd name="T2" fmla="*/ 2147483646 w 3838"/>
              <a:gd name="T3" fmla="*/ 2147483646 h 2314"/>
              <a:gd name="T4" fmla="*/ 2147483646 w 3838"/>
              <a:gd name="T5" fmla="*/ 2147483646 h 2314"/>
              <a:gd name="T6" fmla="*/ 2147483646 w 3838"/>
              <a:gd name="T7" fmla="*/ 2147483646 h 2314"/>
              <a:gd name="T8" fmla="*/ 2147483646 w 3838"/>
              <a:gd name="T9" fmla="*/ 2147483646 h 2314"/>
              <a:gd name="T10" fmla="*/ 2147483646 w 3838"/>
              <a:gd name="T11" fmla="*/ 2147483646 h 2314"/>
              <a:gd name="T12" fmla="*/ 2147483646 w 3838"/>
              <a:gd name="T13" fmla="*/ 2147483646 h 2314"/>
              <a:gd name="T14" fmla="*/ 2147483646 w 3838"/>
              <a:gd name="T15" fmla="*/ 2147483646 h 2314"/>
              <a:gd name="T16" fmla="*/ 2147483646 w 3838"/>
              <a:gd name="T17" fmla="*/ 2147483646 h 2314"/>
              <a:gd name="T18" fmla="*/ 2147483646 w 3838"/>
              <a:gd name="T19" fmla="*/ 2147483646 h 2314"/>
              <a:gd name="T20" fmla="*/ 2147483646 w 3838"/>
              <a:gd name="T21" fmla="*/ 2147483646 h 231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38"/>
              <a:gd name="T34" fmla="*/ 0 h 2314"/>
              <a:gd name="T35" fmla="*/ 3838 w 3838"/>
              <a:gd name="T36" fmla="*/ 2314 h 231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38" h="2314">
                <a:moveTo>
                  <a:pt x="0" y="718"/>
                </a:moveTo>
                <a:cubicBezTo>
                  <a:pt x="45" y="718"/>
                  <a:pt x="192" y="701"/>
                  <a:pt x="262" y="718"/>
                </a:cubicBezTo>
                <a:cubicBezTo>
                  <a:pt x="332" y="735"/>
                  <a:pt x="374" y="799"/>
                  <a:pt x="419" y="823"/>
                </a:cubicBezTo>
                <a:cubicBezTo>
                  <a:pt x="464" y="847"/>
                  <a:pt x="495" y="862"/>
                  <a:pt x="531" y="860"/>
                </a:cubicBezTo>
                <a:cubicBezTo>
                  <a:pt x="567" y="858"/>
                  <a:pt x="584" y="852"/>
                  <a:pt x="636" y="808"/>
                </a:cubicBezTo>
                <a:cubicBezTo>
                  <a:pt x="688" y="764"/>
                  <a:pt x="760" y="521"/>
                  <a:pt x="845" y="598"/>
                </a:cubicBezTo>
                <a:cubicBezTo>
                  <a:pt x="930" y="675"/>
                  <a:pt x="1017" y="1005"/>
                  <a:pt x="1145" y="1272"/>
                </a:cubicBezTo>
                <a:cubicBezTo>
                  <a:pt x="1273" y="1539"/>
                  <a:pt x="1455" y="2084"/>
                  <a:pt x="1616" y="2199"/>
                </a:cubicBezTo>
                <a:cubicBezTo>
                  <a:pt x="1777" y="2314"/>
                  <a:pt x="1884" y="2274"/>
                  <a:pt x="2110" y="1960"/>
                </a:cubicBezTo>
                <a:cubicBezTo>
                  <a:pt x="2336" y="1646"/>
                  <a:pt x="2685" y="628"/>
                  <a:pt x="2973" y="314"/>
                </a:cubicBezTo>
                <a:cubicBezTo>
                  <a:pt x="3261" y="0"/>
                  <a:pt x="3658" y="125"/>
                  <a:pt x="3838" y="75"/>
                </a:cubicBezTo>
              </a:path>
            </a:pathLst>
          </a:custGeom>
          <a:noFill/>
          <a:ln w="28575" cmpd="sng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684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8995" y="693490"/>
            <a:ext cx="7850680" cy="581159"/>
          </a:xfrm>
        </p:spPr>
        <p:txBody>
          <a:bodyPr/>
          <a:lstStyle/>
          <a:p>
            <a:pPr algn="l" eaLnBrk="1" hangingPunct="1"/>
            <a:r>
              <a:rPr lang="da-DK" altLang="da-DK" dirty="0" smtClean="0"/>
              <a:t>Hvad kan man </a:t>
            </a:r>
            <a:r>
              <a:rPr lang="da-DK" altLang="da-DK" dirty="0" smtClean="0"/>
              <a:t>gøre</a:t>
            </a:r>
            <a:r>
              <a:rPr lang="da-DK" altLang="da-DK" dirty="0" smtClean="0"/>
              <a:t>? </a:t>
            </a:r>
            <a:endParaRPr lang="en-GB" altLang="da-DK" dirty="0" smtClean="0"/>
          </a:p>
        </p:txBody>
      </p:sp>
      <p:sp>
        <p:nvSpPr>
          <p:cNvPr id="39939" name="Rectangle 3"/>
          <p:cNvSpPr>
            <a:spLocks noGrp="1" noChangeAspect="1" noChangeArrowheads="1"/>
          </p:cNvSpPr>
          <p:nvPr>
            <p:ph type="body" idx="4294967295"/>
          </p:nvPr>
        </p:nvSpPr>
        <p:spPr>
          <a:xfrm>
            <a:off x="1057027" y="1643444"/>
            <a:ext cx="10801200" cy="399031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altLang="da-DK" sz="2800" dirty="0"/>
              <a:t>Skabe mulighed for at tale om forandringerne.</a:t>
            </a:r>
          </a:p>
          <a:p>
            <a:pPr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altLang="da-DK" sz="2800" dirty="0"/>
              <a:t>Anerkende at reaktioner er individuelle – men udtrykker noget, der er værdifuldt.</a:t>
            </a:r>
          </a:p>
          <a:p>
            <a:pPr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altLang="da-DK" sz="2800" dirty="0"/>
              <a:t>Være opmærksom på, hvad der ligger bag ”brok”.</a:t>
            </a:r>
          </a:p>
          <a:p>
            <a:pPr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altLang="da-DK" sz="2800" dirty="0"/>
              <a:t>Acceptere at forandringer tager tid.</a:t>
            </a:r>
          </a:p>
          <a:p>
            <a:pPr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altLang="da-DK" sz="2800" dirty="0"/>
              <a:t>Sikre den fornødne information – igen og igen.</a:t>
            </a:r>
          </a:p>
          <a:p>
            <a:pPr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a-DK" altLang="da-DK" sz="2800" dirty="0"/>
              <a:t>Ikke stoppe udviklingen, men forsøge at tilpasse hastigheden.</a:t>
            </a:r>
          </a:p>
        </p:txBody>
      </p:sp>
    </p:spTree>
    <p:extLst>
      <p:ext uri="{BB962C8B-B14F-4D97-AF65-F5344CB8AC3E}">
        <p14:creationId xmlns:p14="http://schemas.microsoft.com/office/powerpoint/2010/main" val="397686863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7323" y="405458"/>
            <a:ext cx="9383452" cy="1143265"/>
          </a:xfrm>
        </p:spPr>
        <p:txBody>
          <a:bodyPr/>
          <a:lstStyle/>
          <a:p>
            <a:r>
              <a:rPr lang="da-DK" altLang="da-DK" sz="3200" dirty="0"/>
              <a:t>Hvad er I </a:t>
            </a:r>
            <a:r>
              <a:rPr lang="da-DK" altLang="da-DK" sz="3200" dirty="0" smtClean="0"/>
              <a:t>optagede </a:t>
            </a:r>
            <a:r>
              <a:rPr lang="da-DK" altLang="da-DK" sz="3200" dirty="0"/>
              <a:t>af i forhold til </a:t>
            </a:r>
            <a:br>
              <a:rPr lang="da-DK" altLang="da-DK" sz="3200" dirty="0"/>
            </a:br>
            <a:r>
              <a:rPr lang="da-DK" altLang="da-DK" sz="3200" dirty="0"/>
              <a:t>trivsel og forandringer?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16131" y="2061642"/>
            <a:ext cx="8568952" cy="36822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altLang="da-DK" sz="2800" i="1" dirty="0"/>
              <a:t>Hvad handler </a:t>
            </a:r>
            <a:r>
              <a:rPr lang="da-DK" altLang="da-DK" sz="2800" i="1" u="sng" dirty="0"/>
              <a:t>trivsel</a:t>
            </a:r>
            <a:r>
              <a:rPr lang="da-DK" altLang="da-DK" sz="2800" i="1" dirty="0"/>
              <a:t> under forandringer om hos os? – hvor er vi lige nu?</a:t>
            </a:r>
          </a:p>
          <a:p>
            <a:pPr>
              <a:buFont typeface="Arial" panose="020B0604020202020204" pitchFamily="34" charset="0"/>
              <a:buChar char="•"/>
            </a:pPr>
            <a:endParaRPr lang="da-DK" altLang="da-DK" sz="28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da-DK" altLang="da-DK" sz="2800" i="1" dirty="0"/>
              <a:t>Hvad tror vi, vi skal vi være særlig opmærksomme på i forhold til at bevare trivslen under forandringerne? På den korte bane? På den lange bane?</a:t>
            </a:r>
            <a:r>
              <a:rPr lang="da-DK" altLang="da-DK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1118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2951" y="2592989"/>
            <a:ext cx="8220389" cy="581159"/>
          </a:xfrm>
        </p:spPr>
        <p:txBody>
          <a:bodyPr/>
          <a:lstStyle/>
          <a:p>
            <a:r>
              <a:rPr lang="da-DK" altLang="da-DK" smtClean="0"/>
              <a:t/>
            </a:r>
            <a:br>
              <a:rPr lang="da-DK" altLang="da-DK" smtClean="0"/>
            </a:br>
            <a:endParaRPr lang="da-DK" altLang="da-DK" smtClean="0"/>
          </a:p>
        </p:txBody>
      </p:sp>
      <p:pic>
        <p:nvPicPr>
          <p:cNvPr id="43011" name="Bille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890"/>
          <a:stretch>
            <a:fillRect/>
          </a:stretch>
        </p:blipFill>
        <p:spPr bwMode="auto">
          <a:xfrm>
            <a:off x="1524529" y="1"/>
            <a:ext cx="9146117" cy="6094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ktangel 2"/>
          <p:cNvSpPr/>
          <p:nvPr/>
        </p:nvSpPr>
        <p:spPr>
          <a:xfrm>
            <a:off x="2783708" y="1413203"/>
            <a:ext cx="6338767" cy="29248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a-DK" sz="3201" i="1" dirty="0">
                <a:solidFill>
                  <a:schemeClr val="bg1"/>
                </a:solidFill>
                <a:latin typeface="+mj-lt"/>
              </a:rPr>
              <a:t>"Giv mig sindsro til at acceptere de ting, jeg ikke kan ændre, mod til at ændre de ting jeg kan og visdom til at se forskellen.” </a:t>
            </a:r>
            <a:r>
              <a:rPr lang="da-DK" dirty="0">
                <a:solidFill>
                  <a:schemeClr val="bg1"/>
                </a:solidFill>
                <a:latin typeface="+mj-lt"/>
              </a:rPr>
              <a:t/>
            </a:r>
            <a:br>
              <a:rPr lang="da-DK" dirty="0">
                <a:solidFill>
                  <a:schemeClr val="bg1"/>
                </a:solidFill>
                <a:latin typeface="+mj-lt"/>
              </a:rPr>
            </a:br>
            <a:r>
              <a:rPr lang="da-DK" dirty="0">
                <a:solidFill>
                  <a:schemeClr val="bg1"/>
                </a:solidFill>
                <a:latin typeface="+mj-lt"/>
              </a:rPr>
              <a:t>(Reinhold Niebuhr)</a:t>
            </a:r>
          </a:p>
        </p:txBody>
      </p:sp>
    </p:spTree>
    <p:extLst>
      <p:ext uri="{BB962C8B-B14F-4D97-AF65-F5344CB8AC3E}">
        <p14:creationId xmlns:p14="http://schemas.microsoft.com/office/powerpoint/2010/main" val="238910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Oval 4"/>
          <p:cNvSpPr>
            <a:spLocks noChangeArrowheads="1"/>
          </p:cNvSpPr>
          <p:nvPr/>
        </p:nvSpPr>
        <p:spPr bwMode="auto">
          <a:xfrm>
            <a:off x="3360103" y="1197252"/>
            <a:ext cx="5114522" cy="489698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a-DK" altLang="da-DK" sz="2000">
              <a:latin typeface="Arial" panose="020B0604020202020204" pitchFamily="34" charset="0"/>
            </a:endParaRPr>
          </a:p>
        </p:txBody>
      </p:sp>
      <p:sp>
        <p:nvSpPr>
          <p:cNvPr id="45060" name="Oval 5"/>
          <p:cNvSpPr>
            <a:spLocks noChangeArrowheads="1"/>
          </p:cNvSpPr>
          <p:nvPr/>
        </p:nvSpPr>
        <p:spPr bwMode="auto">
          <a:xfrm>
            <a:off x="4080995" y="1989599"/>
            <a:ext cx="3672738" cy="338374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a-DK" altLang="da-DK" sz="2000">
              <a:latin typeface="Arial" panose="020B0604020202020204" pitchFamily="34" charset="0"/>
            </a:endParaRPr>
          </a:p>
        </p:txBody>
      </p:sp>
      <p:sp>
        <p:nvSpPr>
          <p:cNvPr id="45061" name="Oval 6"/>
          <p:cNvSpPr>
            <a:spLocks noChangeArrowheads="1"/>
          </p:cNvSpPr>
          <p:nvPr/>
        </p:nvSpPr>
        <p:spPr bwMode="auto">
          <a:xfrm>
            <a:off x="4801887" y="2708902"/>
            <a:ext cx="2232542" cy="2021356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a-DK" altLang="da-DK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kstboks 1"/>
          <p:cNvSpPr txBox="1"/>
          <p:nvPr/>
        </p:nvSpPr>
        <p:spPr>
          <a:xfrm>
            <a:off x="4296946" y="1413203"/>
            <a:ext cx="3169383" cy="46207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a-DK" b="1" dirty="0">
                <a:latin typeface="+mj-lt"/>
              </a:rPr>
              <a:t>Vilkår</a:t>
            </a:r>
          </a:p>
        </p:txBody>
      </p:sp>
      <p:sp>
        <p:nvSpPr>
          <p:cNvPr id="12" name="Tekstboks 11"/>
          <p:cNvSpPr txBox="1"/>
          <p:nvPr/>
        </p:nvSpPr>
        <p:spPr>
          <a:xfrm>
            <a:off x="4296946" y="2175379"/>
            <a:ext cx="3169383" cy="46207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a-DK" b="1" dirty="0">
                <a:latin typeface="+mj-lt"/>
              </a:rPr>
              <a:t>Indflydelse</a:t>
            </a:r>
          </a:p>
        </p:txBody>
      </p:sp>
      <p:sp>
        <p:nvSpPr>
          <p:cNvPr id="13" name="Tekstboks 12"/>
          <p:cNvSpPr txBox="1"/>
          <p:nvPr/>
        </p:nvSpPr>
        <p:spPr>
          <a:xfrm>
            <a:off x="4368400" y="3429794"/>
            <a:ext cx="3169383" cy="46207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a-DK" b="1" dirty="0">
                <a:latin typeface="+mj-lt"/>
              </a:rPr>
              <a:t>Kontrol</a:t>
            </a:r>
          </a:p>
        </p:txBody>
      </p:sp>
      <p:sp>
        <p:nvSpPr>
          <p:cNvPr id="3" name="Afrundet rektangulær billedforklaring 2"/>
          <p:cNvSpPr/>
          <p:nvPr/>
        </p:nvSpPr>
        <p:spPr>
          <a:xfrm>
            <a:off x="7466329" y="1052757"/>
            <a:ext cx="2808938" cy="1008295"/>
          </a:xfrm>
          <a:prstGeom prst="wedgeRoundRectCallout">
            <a:avLst>
              <a:gd name="adj1" fmla="val -45399"/>
              <a:gd name="adj2" fmla="val 76673"/>
              <a:gd name="adj3" fmla="val 16667"/>
            </a:avLst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a-DK" sz="1600" b="1" i="1" dirty="0">
                <a:solidFill>
                  <a:schemeClr val="tx1"/>
                </a:solidFill>
              </a:rPr>
              <a:t>Finde accept</a:t>
            </a:r>
          </a:p>
          <a:p>
            <a:pPr algn="ctr" eaLnBrk="1" hangingPunct="1">
              <a:defRPr/>
            </a:pPr>
            <a:r>
              <a:rPr lang="da-DK" sz="1600" dirty="0">
                <a:solidFill>
                  <a:schemeClr val="tx1"/>
                </a:solidFill>
              </a:rPr>
              <a:t>Beslutninger, lovgivning, borgere/patienter?</a:t>
            </a:r>
          </a:p>
        </p:txBody>
      </p:sp>
      <p:sp>
        <p:nvSpPr>
          <p:cNvPr id="16" name="Afrundet rektangulær billedforklaring 15"/>
          <p:cNvSpPr/>
          <p:nvPr/>
        </p:nvSpPr>
        <p:spPr>
          <a:xfrm>
            <a:off x="1775412" y="2565995"/>
            <a:ext cx="2808938" cy="1008296"/>
          </a:xfrm>
          <a:prstGeom prst="wedgeRoundRectCallout">
            <a:avLst>
              <a:gd name="adj1" fmla="val 49230"/>
              <a:gd name="adj2" fmla="val 85177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a-DK" sz="1600" b="1" i="1" dirty="0">
                <a:solidFill>
                  <a:schemeClr val="tx1"/>
                </a:solidFill>
              </a:rPr>
              <a:t>Gøre indflydelse gældende</a:t>
            </a:r>
          </a:p>
          <a:p>
            <a:pPr algn="ctr" eaLnBrk="1" hangingPunct="1">
              <a:defRPr/>
            </a:pPr>
            <a:r>
              <a:rPr lang="da-DK" sz="1600" dirty="0">
                <a:solidFill>
                  <a:schemeClr val="tx1"/>
                </a:solidFill>
              </a:rPr>
              <a:t>Dialog, dele viden, bidrage aktivt</a:t>
            </a:r>
          </a:p>
        </p:txBody>
      </p:sp>
      <p:sp>
        <p:nvSpPr>
          <p:cNvPr id="17" name="Afrundet rektangulær billedforklaring 16"/>
          <p:cNvSpPr/>
          <p:nvPr/>
        </p:nvSpPr>
        <p:spPr>
          <a:xfrm>
            <a:off x="6602529" y="4438091"/>
            <a:ext cx="2808938" cy="1008295"/>
          </a:xfrm>
          <a:prstGeom prst="wedgeRoundRectCallout">
            <a:avLst>
              <a:gd name="adj1" fmla="val -49469"/>
              <a:gd name="adj2" fmla="val -87728"/>
              <a:gd name="adj3" fmla="val 16667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a-DK" sz="1600" b="1" i="1" dirty="0">
                <a:solidFill>
                  <a:schemeClr val="tx1"/>
                </a:solidFill>
              </a:rPr>
              <a:t>Gøre en forskel</a:t>
            </a:r>
          </a:p>
          <a:p>
            <a:pPr algn="ctr" eaLnBrk="1" hangingPunct="1">
              <a:defRPr/>
            </a:pPr>
            <a:r>
              <a:rPr lang="da-DK" sz="1600" dirty="0">
                <a:solidFill>
                  <a:schemeClr val="tx1"/>
                </a:solidFill>
              </a:rPr>
              <a:t>Tænkning om situationen, adfærd, kollegatype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599854" y="342979"/>
            <a:ext cx="7850680" cy="58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F3018"/>
                </a:solidFill>
                <a:latin typeface="Verdana" pitchFamily="34" charset="0"/>
              </a:defRPr>
            </a:lvl2pPr>
            <a:lvl3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F3018"/>
                </a:solidFill>
                <a:latin typeface="Verdana" pitchFamily="34" charset="0"/>
              </a:defRPr>
            </a:lvl3pPr>
            <a:lvl4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F3018"/>
                </a:solidFill>
                <a:latin typeface="Verdana" pitchFamily="34" charset="0"/>
              </a:defRPr>
            </a:lvl4pPr>
            <a:lvl5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F3018"/>
                </a:solidFill>
                <a:latin typeface="Verdana" pitchFamily="34" charset="0"/>
              </a:defRPr>
            </a:lvl5pPr>
            <a:lvl6pPr marL="609585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F3018"/>
                </a:solidFill>
                <a:latin typeface="Verdana" pitchFamily="34" charset="0"/>
              </a:defRPr>
            </a:lvl6pPr>
            <a:lvl7pPr marL="121917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F3018"/>
                </a:solidFill>
                <a:latin typeface="Verdana" pitchFamily="34" charset="0"/>
              </a:defRPr>
            </a:lvl7pPr>
            <a:lvl8pPr marL="1828754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F3018"/>
                </a:solidFill>
                <a:latin typeface="Verdana" pitchFamily="34" charset="0"/>
              </a:defRPr>
            </a:lvl8pPr>
            <a:lvl9pPr marL="2438339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F3018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da-DK" altLang="da-DK" kern="0" dirty="0" smtClean="0"/>
              <a:t>Vilkår-indflydelse-kontrol</a:t>
            </a:r>
            <a:endParaRPr lang="en-GB" altLang="da-DK" kern="0" dirty="0" smtClean="0"/>
          </a:p>
        </p:txBody>
      </p:sp>
    </p:spTree>
    <p:extLst>
      <p:ext uri="{BB962C8B-B14F-4D97-AF65-F5344CB8AC3E}">
        <p14:creationId xmlns:p14="http://schemas.microsoft.com/office/powerpoint/2010/main" val="293067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80963" y="333450"/>
            <a:ext cx="9146117" cy="941606"/>
          </a:xfrm>
        </p:spPr>
        <p:txBody>
          <a:bodyPr/>
          <a:lstStyle/>
          <a:p>
            <a:r>
              <a:rPr lang="da-DK" altLang="da-DK" dirty="0" smtClean="0"/>
              <a:t>Hvad så nu?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3091" y="1701602"/>
            <a:ext cx="9001181" cy="374578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endParaRPr lang="da-DK" altLang="da-DK" sz="2000" u="sng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a-DK" altLang="ko-KR" sz="2400" dirty="0">
                <a:ea typeface="굴림" charset="-127"/>
              </a:rPr>
              <a:t>Hvordan har jeg det lige </a:t>
            </a:r>
            <a:r>
              <a:rPr lang="da-DK" altLang="ko-KR" sz="2400" dirty="0" smtClean="0">
                <a:ea typeface="굴림" charset="-127"/>
              </a:rPr>
              <a:t>nu? Hvad fylder? Hvad </a:t>
            </a:r>
            <a:r>
              <a:rPr lang="da-DK" altLang="ko-KR" sz="2400" dirty="0">
                <a:ea typeface="굴림" charset="-127"/>
              </a:rPr>
              <a:t>har jeg behov i forhold til den </a:t>
            </a:r>
            <a:r>
              <a:rPr lang="da-DK" altLang="ko-KR" sz="2400" dirty="0" smtClean="0">
                <a:ea typeface="굴림" charset="-127"/>
              </a:rPr>
              <a:t>forandring, </a:t>
            </a:r>
            <a:r>
              <a:rPr lang="da-DK" altLang="ko-KR" sz="2400" dirty="0">
                <a:ea typeface="굴림" charset="-127"/>
              </a:rPr>
              <a:t>vi gennemgår?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da-DK" altLang="ko-KR" sz="2400" b="1" dirty="0">
              <a:ea typeface="굴림" charset="-127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a-DK" altLang="ko-KR" sz="2400" dirty="0">
                <a:ea typeface="굴림" charset="-127"/>
              </a:rPr>
              <a:t>Hvordan kan vi støtte hinanden bedst muligt som </a:t>
            </a:r>
            <a:r>
              <a:rPr lang="da-DK" altLang="ko-KR" sz="2400" dirty="0" smtClean="0">
                <a:ea typeface="굴림" charset="-127"/>
              </a:rPr>
              <a:t>gruppe? </a:t>
            </a:r>
            <a:r>
              <a:rPr lang="da-DK" altLang="ko-KR" sz="2400" dirty="0">
                <a:ea typeface="굴림" charset="-127"/>
              </a:rPr>
              <a:t>Hvilke spilleregler skal vi have?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da-DK" altLang="ko-KR" sz="2400" b="1" dirty="0">
              <a:ea typeface="굴림" charset="-127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a-DK" altLang="ko-KR" sz="2400" dirty="0">
                <a:ea typeface="굴림" charset="-127"/>
              </a:rPr>
              <a:t>Hvad har vi brug for </a:t>
            </a:r>
            <a:r>
              <a:rPr lang="da-DK" altLang="ko-KR" sz="2400" dirty="0" smtClean="0">
                <a:ea typeface="굴림" charset="-127"/>
              </a:rPr>
              <a:t>fra </a:t>
            </a:r>
            <a:r>
              <a:rPr lang="da-DK" altLang="ko-KR" sz="2400" dirty="0">
                <a:ea typeface="굴림" charset="-127"/>
              </a:rPr>
              <a:t>vores arbejdsmiljøgruppe?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da-DK" altLang="ko-KR" sz="2400" b="1" dirty="0">
              <a:ea typeface="굴림" charset="-127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a-DK" altLang="ko-KR" sz="2400" dirty="0">
                <a:ea typeface="굴림" charset="-127"/>
              </a:rPr>
              <a:t>Hvad har vi brug for </a:t>
            </a:r>
            <a:r>
              <a:rPr lang="da-DK" altLang="ko-KR" sz="2400" dirty="0" smtClean="0">
                <a:ea typeface="굴림" charset="-127"/>
              </a:rPr>
              <a:t>fra </a:t>
            </a:r>
            <a:r>
              <a:rPr lang="da-DK" altLang="ko-KR" sz="2400" dirty="0">
                <a:ea typeface="굴림" charset="-127"/>
              </a:rPr>
              <a:t>vores ledelse?</a:t>
            </a:r>
            <a:endParaRPr lang="da-DK" altLang="da-DK" sz="2400" dirty="0"/>
          </a:p>
        </p:txBody>
      </p:sp>
    </p:spTree>
    <p:extLst>
      <p:ext uri="{BB962C8B-B14F-4D97-AF65-F5344CB8AC3E}">
        <p14:creationId xmlns:p14="http://schemas.microsoft.com/office/powerpoint/2010/main" val="3745492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9"/>
          <p:cNvSpPr>
            <a:spLocks noGrp="1" noChangeArrowheads="1"/>
          </p:cNvSpPr>
          <p:nvPr>
            <p:ph type="title" idx="4294967295"/>
          </p:nvPr>
        </p:nvSpPr>
        <p:spPr>
          <a:xfrm>
            <a:off x="264939" y="333450"/>
            <a:ext cx="9338426" cy="792345"/>
          </a:xfrm>
        </p:spPr>
        <p:txBody>
          <a:bodyPr/>
          <a:lstStyle/>
          <a:p>
            <a:pPr eaLnBrk="1" hangingPunct="1"/>
            <a:r>
              <a:rPr lang="da-DK" altLang="da-DK" dirty="0" smtClean="0"/>
              <a:t>Oplevelsen af forandringer</a:t>
            </a:r>
          </a:p>
        </p:txBody>
      </p:sp>
      <p:sp>
        <p:nvSpPr>
          <p:cNvPr id="6147" name="Rectangle 50"/>
          <p:cNvSpPr>
            <a:spLocks noGrp="1" noChangeArrowheads="1"/>
          </p:cNvSpPr>
          <p:nvPr>
            <p:ph type="body" idx="4294967295"/>
          </p:nvPr>
        </p:nvSpPr>
        <p:spPr>
          <a:xfrm>
            <a:off x="768996" y="908261"/>
            <a:ext cx="10153128" cy="4681033"/>
          </a:xfrm>
        </p:spPr>
        <p:txBody>
          <a:bodyPr/>
          <a:lstStyle/>
          <a:p>
            <a:pPr eaLnBrk="1" hangingPunct="1">
              <a:defRPr/>
            </a:pPr>
            <a:endParaRPr lang="da-DK" altLang="da-DK" dirty="0" smtClean="0"/>
          </a:p>
          <a:p>
            <a:pPr marL="0" indent="0">
              <a:buNone/>
              <a:defRPr/>
            </a:pPr>
            <a:r>
              <a:rPr lang="da-DK" altLang="da-DK" sz="3000" dirty="0" smtClean="0"/>
              <a:t>Udgangspunkt: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da-DK" altLang="da-DK" sz="3000" dirty="0" smtClean="0"/>
              <a:t>Forandringer er forskellige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da-DK" altLang="da-DK" sz="3000" dirty="0" smtClean="0"/>
              <a:t>Mennesker er forskellige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da-DK" altLang="da-DK" sz="3000" dirty="0" smtClean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da-DK" altLang="da-DK" sz="3000" dirty="0" smtClean="0"/>
              <a:t>Mennesker oplever forandringer forskelligt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da-DK" altLang="da-DK" sz="3000" dirty="0" smtClean="0"/>
              <a:t>Kolleger oplever ”den samme” forandring forskelligt</a:t>
            </a:r>
          </a:p>
        </p:txBody>
      </p:sp>
    </p:spTree>
    <p:extLst>
      <p:ext uri="{BB962C8B-B14F-4D97-AF65-F5344CB8AC3E}">
        <p14:creationId xmlns:p14="http://schemas.microsoft.com/office/powerpoint/2010/main" val="76190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552971" y="409670"/>
            <a:ext cx="8210862" cy="1143265"/>
          </a:xfrm>
        </p:spPr>
        <p:txBody>
          <a:bodyPr/>
          <a:lstStyle/>
          <a:p>
            <a:pPr algn="l"/>
            <a:r>
              <a:rPr lang="da-DK" altLang="da-DK" dirty="0" smtClean="0"/>
              <a:t>Mennesker og forandringer</a:t>
            </a:r>
          </a:p>
        </p:txBody>
      </p:sp>
      <p:sp>
        <p:nvSpPr>
          <p:cNvPr id="245763" name="Text Box 2051"/>
          <p:cNvSpPr txBox="1">
            <a:spLocks noChangeArrowheads="1"/>
          </p:cNvSpPr>
          <p:nvPr/>
        </p:nvSpPr>
        <p:spPr bwMode="auto">
          <a:xfrm>
            <a:off x="696987" y="1435432"/>
            <a:ext cx="11161240" cy="244682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da-DK" altLang="da-DK" dirty="0"/>
              <a:t>Som mennesker har vi modsatrettede kræfter i forhold til forandringer.</a:t>
            </a:r>
          </a:p>
          <a:p>
            <a:pPr eaLnBrk="1" hangingPunct="1">
              <a:spcBef>
                <a:spcPct val="50000"/>
              </a:spcBef>
              <a:defRPr/>
            </a:pPr>
            <a:endParaRPr lang="da-DK" altLang="da-DK" dirty="0" smtClean="0"/>
          </a:p>
          <a:p>
            <a:pPr eaLnBrk="1" hangingPunct="1">
              <a:spcBef>
                <a:spcPct val="50000"/>
              </a:spcBef>
              <a:defRPr/>
            </a:pPr>
            <a:r>
              <a:rPr lang="da-DK" altLang="da-DK" dirty="0" smtClean="0"/>
              <a:t> </a:t>
            </a:r>
            <a:r>
              <a:rPr lang="da-DK" altLang="da-DK" dirty="0"/>
              <a:t>Vi har brug for:</a:t>
            </a:r>
          </a:p>
          <a:p>
            <a:pPr eaLnBrk="1" hangingPunct="1">
              <a:spcBef>
                <a:spcPct val="50000"/>
              </a:spcBef>
              <a:defRPr/>
            </a:pPr>
            <a:endParaRPr lang="da-DK" altLang="da-DK" sz="1400" dirty="0"/>
          </a:p>
          <a:p>
            <a:pPr eaLnBrk="1" hangingPunct="1">
              <a:spcBef>
                <a:spcPct val="50000"/>
              </a:spcBef>
              <a:defRPr/>
            </a:pPr>
            <a:r>
              <a:rPr lang="da-DK" altLang="da-DK" dirty="0"/>
              <a:t>    </a:t>
            </a:r>
            <a:r>
              <a:rPr lang="da-DK" altLang="da-DK" dirty="0" smtClean="0"/>
              <a:t>	</a:t>
            </a:r>
            <a:r>
              <a:rPr lang="da-DK" altLang="da-DK" dirty="0"/>
              <a:t> </a:t>
            </a:r>
            <a:r>
              <a:rPr lang="da-DK" altLang="da-DK" dirty="0" smtClean="0"/>
              <a:t>        Stabilitet/ro          </a:t>
            </a:r>
            <a:r>
              <a:rPr lang="da-DK" altLang="da-DK" dirty="0"/>
              <a:t>OG     Udvikling/dynamik</a:t>
            </a:r>
          </a:p>
        </p:txBody>
      </p:sp>
      <p:pic>
        <p:nvPicPr>
          <p:cNvPr id="10244" name="Picture 20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377" y="4006191"/>
            <a:ext cx="2583460" cy="2088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2053" descr="løber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851" y="3888688"/>
            <a:ext cx="1913381" cy="2134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6178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03958" y="1"/>
            <a:ext cx="8045724" cy="620857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vert="horz" wrap="square" lIns="93398" tIns="46699" rIns="93398" bIns="46699" numCol="1" anchor="b" anchorCtr="0" compatLnSpc="1">
            <a:prstTxWarp prst="textNoShape">
              <a:avLst/>
            </a:prstTxWarp>
          </a:bodyPr>
          <a:lstStyle/>
          <a:p>
            <a:r>
              <a:rPr lang="da-DK" altLang="da-DK" sz="3201"/>
              <a:t> </a:t>
            </a:r>
            <a:r>
              <a:rPr lang="da-DK" altLang="da-DK" sz="2801">
                <a:solidFill>
                  <a:srgbClr val="990033"/>
                </a:solidFill>
              </a:rPr>
              <a:t>Anerkendelse af forskelligheden</a:t>
            </a:r>
            <a:r>
              <a:rPr lang="da-DK" altLang="da-DK" sz="3601"/>
              <a:t> </a:t>
            </a:r>
            <a:endParaRPr lang="da-DK" altLang="da-DK" sz="4001"/>
          </a:p>
        </p:txBody>
      </p:sp>
      <p:sp>
        <p:nvSpPr>
          <p:cNvPr id="12291" name="Line 58"/>
          <p:cNvSpPr>
            <a:spLocks noChangeShapeType="1"/>
          </p:cNvSpPr>
          <p:nvPr/>
        </p:nvSpPr>
        <p:spPr bwMode="auto">
          <a:xfrm flipV="1">
            <a:off x="3091754" y="1443372"/>
            <a:ext cx="0" cy="33218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2292" name="Line 59"/>
          <p:cNvSpPr>
            <a:spLocks noChangeShapeType="1"/>
          </p:cNvSpPr>
          <p:nvPr/>
        </p:nvSpPr>
        <p:spPr bwMode="auto">
          <a:xfrm>
            <a:off x="3091755" y="4765191"/>
            <a:ext cx="627207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a-DK"/>
          </a:p>
        </p:txBody>
      </p:sp>
      <p:grpSp>
        <p:nvGrpSpPr>
          <p:cNvPr id="12293" name="Group 60"/>
          <p:cNvGrpSpPr>
            <a:grpSpLocks/>
          </p:cNvGrpSpPr>
          <p:nvPr/>
        </p:nvGrpSpPr>
        <p:grpSpPr bwMode="auto">
          <a:xfrm>
            <a:off x="3288650" y="1949901"/>
            <a:ext cx="5748080" cy="2648563"/>
            <a:chOff x="960" y="1632"/>
            <a:chExt cx="5470" cy="2001"/>
          </a:xfrm>
        </p:grpSpPr>
        <p:sp>
          <p:nvSpPr>
            <p:cNvPr id="12304" name="Freeform 61"/>
            <p:cNvSpPr>
              <a:spLocks/>
            </p:cNvSpPr>
            <p:nvPr/>
          </p:nvSpPr>
          <p:spPr bwMode="auto">
            <a:xfrm flipH="1">
              <a:off x="960" y="1632"/>
              <a:ext cx="2734" cy="2001"/>
            </a:xfrm>
            <a:custGeom>
              <a:avLst/>
              <a:gdLst>
                <a:gd name="T0" fmla="*/ 2734 w 2734"/>
                <a:gd name="T1" fmla="*/ 2001 h 2001"/>
                <a:gd name="T2" fmla="*/ 1831 w 2734"/>
                <a:gd name="T3" fmla="*/ 1785 h 2001"/>
                <a:gd name="T4" fmla="*/ 1056 w 2734"/>
                <a:gd name="T5" fmla="*/ 1200 h 2001"/>
                <a:gd name="T6" fmla="*/ 432 w 2734"/>
                <a:gd name="T7" fmla="*/ 240 h 2001"/>
                <a:gd name="T8" fmla="*/ 0 w 2734"/>
                <a:gd name="T9" fmla="*/ 0 h 20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34"/>
                <a:gd name="T16" fmla="*/ 0 h 2001"/>
                <a:gd name="T17" fmla="*/ 2734 w 2734"/>
                <a:gd name="T18" fmla="*/ 2001 h 20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34" h="2001">
                  <a:moveTo>
                    <a:pt x="2734" y="2001"/>
                  </a:moveTo>
                  <a:cubicBezTo>
                    <a:pt x="2584" y="1965"/>
                    <a:pt x="2111" y="1918"/>
                    <a:pt x="1831" y="1785"/>
                  </a:cubicBezTo>
                  <a:cubicBezTo>
                    <a:pt x="1551" y="1652"/>
                    <a:pt x="1289" y="1457"/>
                    <a:pt x="1056" y="1200"/>
                  </a:cubicBezTo>
                  <a:cubicBezTo>
                    <a:pt x="823" y="943"/>
                    <a:pt x="608" y="440"/>
                    <a:pt x="432" y="240"/>
                  </a:cubicBezTo>
                  <a:cubicBezTo>
                    <a:pt x="256" y="40"/>
                    <a:pt x="128" y="20"/>
                    <a:pt x="0" y="0"/>
                  </a:cubicBezTo>
                </a:path>
              </a:pathLst>
            </a:custGeom>
            <a:noFill/>
            <a:ln w="28575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1730" tIns="40864" rIns="81730" bIns="40864"/>
            <a:lstStyle/>
            <a:p>
              <a:endParaRPr lang="da-DK"/>
            </a:p>
          </p:txBody>
        </p:sp>
        <p:sp>
          <p:nvSpPr>
            <p:cNvPr id="12305" name="Freeform 62"/>
            <p:cNvSpPr>
              <a:spLocks/>
            </p:cNvSpPr>
            <p:nvPr/>
          </p:nvSpPr>
          <p:spPr bwMode="auto">
            <a:xfrm>
              <a:off x="3696" y="1632"/>
              <a:ext cx="2734" cy="2001"/>
            </a:xfrm>
            <a:custGeom>
              <a:avLst/>
              <a:gdLst>
                <a:gd name="T0" fmla="*/ 2734 w 2734"/>
                <a:gd name="T1" fmla="*/ 2001 h 2001"/>
                <a:gd name="T2" fmla="*/ 1831 w 2734"/>
                <a:gd name="T3" fmla="*/ 1785 h 2001"/>
                <a:gd name="T4" fmla="*/ 1056 w 2734"/>
                <a:gd name="T5" fmla="*/ 1200 h 2001"/>
                <a:gd name="T6" fmla="*/ 432 w 2734"/>
                <a:gd name="T7" fmla="*/ 240 h 2001"/>
                <a:gd name="T8" fmla="*/ 0 w 2734"/>
                <a:gd name="T9" fmla="*/ 0 h 20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34"/>
                <a:gd name="T16" fmla="*/ 0 h 2001"/>
                <a:gd name="T17" fmla="*/ 2734 w 2734"/>
                <a:gd name="T18" fmla="*/ 2001 h 20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34" h="2001">
                  <a:moveTo>
                    <a:pt x="2734" y="2001"/>
                  </a:moveTo>
                  <a:cubicBezTo>
                    <a:pt x="2584" y="1965"/>
                    <a:pt x="2111" y="1918"/>
                    <a:pt x="1831" y="1785"/>
                  </a:cubicBezTo>
                  <a:cubicBezTo>
                    <a:pt x="1551" y="1652"/>
                    <a:pt x="1289" y="1457"/>
                    <a:pt x="1056" y="1200"/>
                  </a:cubicBezTo>
                  <a:cubicBezTo>
                    <a:pt x="823" y="943"/>
                    <a:pt x="608" y="440"/>
                    <a:pt x="432" y="240"/>
                  </a:cubicBezTo>
                  <a:cubicBezTo>
                    <a:pt x="256" y="40"/>
                    <a:pt x="128" y="20"/>
                    <a:pt x="0" y="0"/>
                  </a:cubicBezTo>
                </a:path>
              </a:pathLst>
            </a:custGeom>
            <a:noFill/>
            <a:ln w="28575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1730" tIns="40864" rIns="81730" bIns="40864"/>
            <a:lstStyle/>
            <a:p>
              <a:endParaRPr lang="da-DK"/>
            </a:p>
          </p:txBody>
        </p:sp>
      </p:grpSp>
      <p:sp>
        <p:nvSpPr>
          <p:cNvPr id="12294" name="Line 63"/>
          <p:cNvSpPr>
            <a:spLocks noChangeShapeType="1"/>
          </p:cNvSpPr>
          <p:nvPr/>
        </p:nvSpPr>
        <p:spPr bwMode="auto">
          <a:xfrm>
            <a:off x="7664813" y="2383390"/>
            <a:ext cx="0" cy="223730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2295" name="Line 64"/>
          <p:cNvSpPr>
            <a:spLocks noChangeShapeType="1"/>
          </p:cNvSpPr>
          <p:nvPr/>
        </p:nvSpPr>
        <p:spPr bwMode="auto">
          <a:xfrm>
            <a:off x="4660567" y="2383390"/>
            <a:ext cx="0" cy="223730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2296" name="Text Box 65"/>
          <p:cNvSpPr txBox="1">
            <a:spLocks noChangeArrowheads="1"/>
          </p:cNvSpPr>
          <p:nvPr/>
        </p:nvSpPr>
        <p:spPr bwMode="auto">
          <a:xfrm>
            <a:off x="7991913" y="3104282"/>
            <a:ext cx="849509" cy="281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730" tIns="40864" rIns="81730" bIns="40864">
            <a:spAutoFit/>
          </a:bodyPr>
          <a:lstStyle>
            <a:lvl1pPr defTabSz="8175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663575" indent="-255588" defTabSz="8175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020763" indent="-203200" defTabSz="8175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430338" indent="-204788" defTabSz="8175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838325" indent="-204788" defTabSz="8175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2955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7527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2099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6671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a-DK" altLang="da-DK" sz="1300"/>
              <a:t>15%</a:t>
            </a:r>
          </a:p>
        </p:txBody>
      </p:sp>
      <p:sp>
        <p:nvSpPr>
          <p:cNvPr id="12297" name="Text Box 66"/>
          <p:cNvSpPr txBox="1">
            <a:spLocks noChangeArrowheads="1"/>
          </p:cNvSpPr>
          <p:nvPr/>
        </p:nvSpPr>
        <p:spPr bwMode="auto">
          <a:xfrm>
            <a:off x="3549060" y="3104282"/>
            <a:ext cx="849509" cy="281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730" tIns="40864" rIns="81730" bIns="40864">
            <a:spAutoFit/>
          </a:bodyPr>
          <a:lstStyle>
            <a:lvl1pPr defTabSz="8175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663575" indent="-255588" defTabSz="8175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020763" indent="-203200" defTabSz="8175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430338" indent="-204788" defTabSz="8175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838325" indent="-204788" defTabSz="8175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2955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7527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2099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6671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a-DK" altLang="da-DK" sz="1300"/>
              <a:t>15%</a:t>
            </a:r>
          </a:p>
        </p:txBody>
      </p:sp>
      <p:sp>
        <p:nvSpPr>
          <p:cNvPr id="12298" name="Text Box 67"/>
          <p:cNvSpPr txBox="1">
            <a:spLocks noChangeArrowheads="1"/>
          </p:cNvSpPr>
          <p:nvPr/>
        </p:nvSpPr>
        <p:spPr bwMode="auto">
          <a:xfrm rot="16200000">
            <a:off x="2074726" y="3000277"/>
            <a:ext cx="1660909" cy="281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730" tIns="40864" rIns="81730" bIns="40864">
            <a:spAutoFit/>
          </a:bodyPr>
          <a:lstStyle>
            <a:lvl1pPr defTabSz="8175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663575" indent="-255588" defTabSz="8175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020763" indent="-203200" defTabSz="8175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430338" indent="-204788" defTabSz="8175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838325" indent="-204788" defTabSz="8175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2955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7527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2099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6671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a-DK" altLang="da-DK" sz="1300" b="1"/>
              <a:t>Antal personer</a:t>
            </a:r>
          </a:p>
        </p:txBody>
      </p:sp>
      <p:sp>
        <p:nvSpPr>
          <p:cNvPr id="12299" name="Text Box 68"/>
          <p:cNvSpPr txBox="1">
            <a:spLocks noChangeArrowheads="1"/>
          </p:cNvSpPr>
          <p:nvPr/>
        </p:nvSpPr>
        <p:spPr bwMode="auto">
          <a:xfrm>
            <a:off x="5411628" y="4838233"/>
            <a:ext cx="1633916" cy="281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730" tIns="40864" rIns="81730" bIns="40864">
            <a:spAutoFit/>
          </a:bodyPr>
          <a:lstStyle>
            <a:lvl1pPr defTabSz="8175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663575" indent="-255588" defTabSz="8175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020763" indent="-203200" defTabSz="8175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430338" indent="-204788" defTabSz="8175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838325" indent="-204788" defTabSz="8175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2955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7527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2099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6671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a-DK" altLang="da-DK" sz="1300" b="1"/>
              <a:t>Attitude</a:t>
            </a:r>
          </a:p>
        </p:txBody>
      </p:sp>
      <p:sp>
        <p:nvSpPr>
          <p:cNvPr id="12300" name="Text Box 69"/>
          <p:cNvSpPr txBox="1">
            <a:spLocks noChangeArrowheads="1"/>
          </p:cNvSpPr>
          <p:nvPr/>
        </p:nvSpPr>
        <p:spPr bwMode="auto">
          <a:xfrm>
            <a:off x="5521192" y="5158982"/>
            <a:ext cx="1945137" cy="678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730" tIns="40864" rIns="81730" bIns="40864">
            <a:spAutoFit/>
          </a:bodyPr>
          <a:lstStyle>
            <a:lvl1pPr defTabSz="8175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663575" indent="-255588" defTabSz="8175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020763" indent="-203200" defTabSz="8175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430338" indent="-204788" defTabSz="8175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838325" indent="-204788" defTabSz="8175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2955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7527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2099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6671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300"/>
              <a:t>Afventende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a-DK" altLang="da-DK" sz="1300" i="1"/>
              <a:t>”Jeg venter og ser”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a-DK" altLang="da-DK" sz="1300" i="1"/>
              <a:t>”Overbevis mig!”</a:t>
            </a:r>
          </a:p>
        </p:txBody>
      </p:sp>
      <p:sp>
        <p:nvSpPr>
          <p:cNvPr id="12301" name="Text Box 70"/>
          <p:cNvSpPr txBox="1">
            <a:spLocks noChangeArrowheads="1"/>
          </p:cNvSpPr>
          <p:nvPr/>
        </p:nvSpPr>
        <p:spPr bwMode="auto">
          <a:xfrm>
            <a:off x="7753734" y="5014486"/>
            <a:ext cx="2670793" cy="479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730" tIns="40864" rIns="81730" bIns="40864">
            <a:spAutoFit/>
          </a:bodyPr>
          <a:lstStyle>
            <a:lvl1pPr defTabSz="8175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663575" indent="-255588" defTabSz="8175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020763" indent="-203200" defTabSz="8175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430338" indent="-204788" defTabSz="8175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838325" indent="-204788" defTabSz="8175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2955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7527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2099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6671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300">
                <a:latin typeface="Arial" panose="020B0604020202020204" pitchFamily="34" charset="0"/>
              </a:rPr>
              <a:t>    </a:t>
            </a:r>
            <a:r>
              <a:rPr lang="da-DK" altLang="da-DK" sz="1300"/>
              <a:t>Parat til forandring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a-DK" altLang="da-DK" sz="1300" i="1"/>
              <a:t>   ”Lad os nu komme i gang!”</a:t>
            </a:r>
          </a:p>
        </p:txBody>
      </p:sp>
      <p:sp>
        <p:nvSpPr>
          <p:cNvPr id="12302" name="Text Box 71"/>
          <p:cNvSpPr txBox="1">
            <a:spLocks noChangeArrowheads="1"/>
          </p:cNvSpPr>
          <p:nvPr/>
        </p:nvSpPr>
        <p:spPr bwMode="auto">
          <a:xfrm>
            <a:off x="3072700" y="5014486"/>
            <a:ext cx="1916556" cy="678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730" tIns="40864" rIns="81730" bIns="40864">
            <a:spAutoFit/>
          </a:bodyPr>
          <a:lstStyle>
            <a:lvl1pPr defTabSz="8175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663575" indent="-255588" defTabSz="8175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020763" indent="-203200" defTabSz="8175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430338" indent="-204788" defTabSz="8175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838325" indent="-204788" defTabSz="8175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2955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7527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2099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6671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300"/>
              <a:t>Skepsis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a-DK" altLang="da-DK" sz="1300" i="1"/>
              <a:t>”Det kommer aldrig til at fungere!”</a:t>
            </a:r>
          </a:p>
        </p:txBody>
      </p:sp>
      <p:sp>
        <p:nvSpPr>
          <p:cNvPr id="12303" name="Text Box 72"/>
          <p:cNvSpPr txBox="1">
            <a:spLocks noChangeArrowheads="1"/>
          </p:cNvSpPr>
          <p:nvPr/>
        </p:nvSpPr>
        <p:spPr bwMode="auto">
          <a:xfrm>
            <a:off x="7950629" y="6295895"/>
            <a:ext cx="2407207" cy="190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730" tIns="40864" rIns="81730" bIns="40864">
            <a:spAutoFit/>
          </a:bodyPr>
          <a:lstStyle>
            <a:lvl1pPr defTabSz="8175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663575" indent="-255588" defTabSz="8175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020763" indent="-203200" defTabSz="8175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430338" indent="-204788" defTabSz="8175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838325" indent="-204788" defTabSz="8175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2955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7527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2099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667125" indent="-204788" defTabSz="8175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da-DK" altLang="da-DK" sz="700">
                <a:latin typeface="Arial" panose="020B0604020202020204" pitchFamily="34" charset="0"/>
              </a:rPr>
              <a:t>Kilde: Maryland Technology Extension Service, 2002</a:t>
            </a:r>
          </a:p>
        </p:txBody>
      </p:sp>
    </p:spTree>
    <p:extLst>
      <p:ext uri="{BB962C8B-B14F-4D97-AF65-F5344CB8AC3E}">
        <p14:creationId xmlns:p14="http://schemas.microsoft.com/office/powerpoint/2010/main" val="166591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70555" y="333450"/>
            <a:ext cx="10082625" cy="900000"/>
          </a:xfrm>
        </p:spPr>
        <p:txBody>
          <a:bodyPr/>
          <a:lstStyle/>
          <a:p>
            <a:r>
              <a:rPr lang="da-DK" altLang="da-DK" smtClean="0"/>
              <a:t>Grunde til forskellige reaktioner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995" y="1845618"/>
            <a:ext cx="10939599" cy="36012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altLang="da-DK" dirty="0" smtClean="0"/>
              <a:t>Personlighed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altLang="da-DK" dirty="0" smtClean="0"/>
              <a:t>Historie og erfaringer – i livet og i arbejdslivet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altLang="da-DK" dirty="0" smtClean="0"/>
              <a:t>Erfaringer på denne arbejdsplads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altLang="da-DK" dirty="0" smtClean="0"/>
              <a:t>Den aktuelle forandring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altLang="da-DK" dirty="0" smtClean="0"/>
              <a:t>Tanker, følelser og historier (hvilken historie fortæller man sig selv og andre)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altLang="da-DK" dirty="0" smtClean="0"/>
              <a:t>Den enkeltes aktuelle livssituation</a:t>
            </a:r>
          </a:p>
        </p:txBody>
      </p:sp>
    </p:spTree>
    <p:extLst>
      <p:ext uri="{BB962C8B-B14F-4D97-AF65-F5344CB8AC3E}">
        <p14:creationId xmlns:p14="http://schemas.microsoft.com/office/powerpoint/2010/main" val="69645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64939" y="333450"/>
            <a:ext cx="11089231" cy="1143265"/>
          </a:xfrm>
        </p:spPr>
        <p:txBody>
          <a:bodyPr/>
          <a:lstStyle/>
          <a:p>
            <a:r>
              <a:rPr lang="da-DK" altLang="da-DK" dirty="0" smtClean="0"/>
              <a:t>Hvad sker der hos mennesker i forandringer?</a:t>
            </a:r>
          </a:p>
        </p:txBody>
      </p:sp>
      <p:sp>
        <p:nvSpPr>
          <p:cNvPr id="264195" name="Text Box 1027"/>
          <p:cNvSpPr txBox="1">
            <a:spLocks noChangeArrowheads="1"/>
          </p:cNvSpPr>
          <p:nvPr/>
        </p:nvSpPr>
        <p:spPr bwMode="auto">
          <a:xfrm>
            <a:off x="1201043" y="2061642"/>
            <a:ext cx="8727336" cy="375487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da-DK" altLang="da-DK" dirty="0"/>
              <a:t> </a:t>
            </a:r>
            <a:r>
              <a:rPr lang="da-DK" altLang="da-DK" sz="2800" dirty="0"/>
              <a:t>Vi kan miste tillid.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da-DK" altLang="da-DK" sz="2800" dirty="0"/>
              <a:t> Vi kan miste mening.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da-DK" altLang="da-DK" sz="2800" dirty="0"/>
              <a:t> Vi udfordres i de kendte rutiner.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da-DK" altLang="da-DK" sz="2800" dirty="0"/>
              <a:t> Vi skal til at gøre noget, vi endnu ikke kan.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da-DK" altLang="da-DK" sz="2800" dirty="0"/>
              <a:t> Vi skal lære nyt.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da-DK" altLang="da-DK" sz="2800" dirty="0"/>
              <a:t> Eventuelt nye omgivelser, kolleger, ledelse.</a:t>
            </a:r>
          </a:p>
        </p:txBody>
      </p:sp>
      <p:pic>
        <p:nvPicPr>
          <p:cNvPr id="16388" name="Picture 2" descr="C:\Users\Troline\AppData\Local\Microsoft\Windows\Temporary Internet Files\Content.IE5\AHCQ6M2X\everything_chang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734" y="1341749"/>
            <a:ext cx="2592987" cy="2097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2266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 idx="4294967295"/>
          </p:nvPr>
        </p:nvSpPr>
        <p:spPr>
          <a:xfrm>
            <a:off x="480963" y="123"/>
            <a:ext cx="7774199" cy="1143266"/>
          </a:xfrm>
        </p:spPr>
        <p:txBody>
          <a:bodyPr/>
          <a:lstStyle/>
          <a:p>
            <a:pPr algn="l"/>
            <a:r>
              <a:rPr lang="da-DK" altLang="da-DK" dirty="0" smtClean="0"/>
              <a:t>Typiske udtryk</a:t>
            </a:r>
          </a:p>
        </p:txBody>
      </p:sp>
      <p:sp>
        <p:nvSpPr>
          <p:cNvPr id="17411" name="Tekstboks 2"/>
          <p:cNvSpPr txBox="1">
            <a:spLocks noChangeArrowheads="1"/>
          </p:cNvSpPr>
          <p:nvPr/>
        </p:nvSpPr>
        <p:spPr bwMode="auto">
          <a:xfrm>
            <a:off x="2209155" y="1629594"/>
            <a:ext cx="8892172" cy="397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r>
              <a:rPr lang="da-DK" altLang="da-DK" sz="2400" i="1" dirty="0" smtClean="0"/>
              <a:t>Vi </a:t>
            </a:r>
            <a:r>
              <a:rPr lang="da-DK" altLang="da-DK" sz="2400" i="1" dirty="0"/>
              <a:t>har ikke tid.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r>
              <a:rPr lang="da-DK" altLang="da-DK" sz="2400" i="1" dirty="0" smtClean="0"/>
              <a:t>Det </a:t>
            </a:r>
            <a:r>
              <a:rPr lang="da-DK" altLang="da-DK" sz="2400" i="1" dirty="0"/>
              <a:t>kan ikke lade sig gøre.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r>
              <a:rPr lang="da-DK" altLang="da-DK" sz="2400" i="1" dirty="0" smtClean="0"/>
              <a:t>Det </a:t>
            </a:r>
            <a:r>
              <a:rPr lang="da-DK" altLang="da-DK" sz="2400" i="1" dirty="0"/>
              <a:t>har vi prøvet før.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r>
              <a:rPr lang="da-DK" altLang="da-DK" sz="2400" i="1" dirty="0" smtClean="0"/>
              <a:t>Vi </a:t>
            </a:r>
            <a:r>
              <a:rPr lang="da-DK" altLang="da-DK" sz="2400" i="1" dirty="0"/>
              <a:t>har allerede (for) mange bolde i luften.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r>
              <a:rPr lang="da-DK" altLang="da-DK" sz="2400" i="1" dirty="0" smtClean="0"/>
              <a:t>Det </a:t>
            </a:r>
            <a:r>
              <a:rPr lang="da-DK" altLang="da-DK" sz="2400" i="1" dirty="0"/>
              <a:t>er håbløst.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r>
              <a:rPr lang="da-DK" altLang="da-DK" sz="2400" i="1" dirty="0" smtClean="0"/>
              <a:t>Sådan </a:t>
            </a:r>
            <a:r>
              <a:rPr lang="da-DK" altLang="da-DK" sz="2400" i="1" dirty="0"/>
              <a:t>har vi altid gjort her, så hvorfor lave om på en god og gennemprøvet praksis?</a:t>
            </a:r>
          </a:p>
        </p:txBody>
      </p:sp>
    </p:spTree>
    <p:extLst>
      <p:ext uri="{BB962C8B-B14F-4D97-AF65-F5344CB8AC3E}">
        <p14:creationId xmlns:p14="http://schemas.microsoft.com/office/powerpoint/2010/main" val="318713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Billede 5" descr="0294_0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529" y="997181"/>
            <a:ext cx="9146117" cy="5862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itel 7"/>
          <p:cNvSpPr txBox="1">
            <a:spLocks/>
          </p:cNvSpPr>
          <p:nvPr/>
        </p:nvSpPr>
        <p:spPr bwMode="auto">
          <a:xfrm>
            <a:off x="480963" y="427136"/>
            <a:ext cx="10441160" cy="56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800" b="1" dirty="0">
                <a:solidFill>
                  <a:srgbClr val="990033"/>
                </a:solidFill>
                <a:latin typeface="+mj-lt"/>
                <a:ea typeface="ＭＳ Ｐゴシック" panose="020B0600070205080204" pitchFamily="34" charset="-128"/>
              </a:rPr>
              <a:t>Forandring og omstilling - ”over og under stregen”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V="1">
            <a:off x="2064404" y="3861695"/>
            <a:ext cx="7994913" cy="144496"/>
          </a:xfrm>
          <a:prstGeom prst="line">
            <a:avLst/>
          </a:prstGeom>
          <a:noFill/>
          <a:ln w="952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1919908" y="4077645"/>
            <a:ext cx="1656145" cy="1008296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a-DK" altLang="da-DK" sz="1800">
              <a:latin typeface="Arial" panose="020B0604020202020204" pitchFamily="34" charset="0"/>
            </a:endParaRPr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1775412" y="1700607"/>
            <a:ext cx="1943550" cy="1081337"/>
          </a:xfrm>
          <a:prstGeom prst="ellips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a-DK" altLang="da-DK" sz="1800">
              <a:latin typeface="Arial" panose="020B0604020202020204" pitchFamily="34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2280354" y="2997894"/>
            <a:ext cx="719304" cy="43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2000" b="1">
                <a:solidFill>
                  <a:srgbClr val="3366FF"/>
                </a:solidFill>
                <a:latin typeface="Arial" panose="020B0604020202020204" pitchFamily="34" charset="0"/>
              </a:rPr>
              <a:t>Det konkrete</a:t>
            </a:r>
          </a:p>
        </p:txBody>
      </p:sp>
      <p:sp>
        <p:nvSpPr>
          <p:cNvPr id="18440" name="Rectangle 9"/>
          <p:cNvSpPr>
            <a:spLocks noChangeArrowheads="1"/>
          </p:cNvSpPr>
          <p:nvPr/>
        </p:nvSpPr>
        <p:spPr bwMode="auto">
          <a:xfrm>
            <a:off x="2496304" y="5374932"/>
            <a:ext cx="936842" cy="6478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a-DK" altLang="da-DK" sz="20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8441" name="Rectangle 8"/>
          <p:cNvSpPr>
            <a:spLocks noChangeArrowheads="1"/>
          </p:cNvSpPr>
          <p:nvPr/>
        </p:nvSpPr>
        <p:spPr bwMode="auto">
          <a:xfrm>
            <a:off x="2208901" y="5374933"/>
            <a:ext cx="719303" cy="4334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2000" b="1">
                <a:solidFill>
                  <a:srgbClr val="FF0000"/>
                </a:solidFill>
                <a:latin typeface="Arial" panose="020B0604020202020204" pitchFamily="34" charset="0"/>
              </a:rPr>
              <a:t>Det mentale</a:t>
            </a:r>
          </a:p>
        </p:txBody>
      </p:sp>
      <p:sp>
        <p:nvSpPr>
          <p:cNvPr id="136202" name="Line 10"/>
          <p:cNvSpPr>
            <a:spLocks noChangeShapeType="1"/>
          </p:cNvSpPr>
          <p:nvPr/>
        </p:nvSpPr>
        <p:spPr bwMode="auto">
          <a:xfrm>
            <a:off x="4512895" y="3501248"/>
            <a:ext cx="0" cy="863800"/>
          </a:xfrm>
          <a:prstGeom prst="line">
            <a:avLst/>
          </a:prstGeom>
          <a:noFill/>
          <a:ln w="76200" cap="rnd">
            <a:solidFill>
              <a:srgbClr val="00FFFF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8443" name="AutoShape 12" descr="Billedresultat for animation pile"/>
          <p:cNvSpPr>
            <a:spLocks noChangeAspect="1" noChangeArrowheads="1"/>
          </p:cNvSpPr>
          <p:nvPr/>
        </p:nvSpPr>
        <p:spPr bwMode="auto">
          <a:xfrm>
            <a:off x="5945152" y="3277359"/>
            <a:ext cx="304871" cy="304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a-DK" altLang="da-DK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87864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repeatCount="1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 tmFilter="0, 0; .2, .5; .8, .5; 1, 0"/>
                                        <p:tgtEl>
                                          <p:spTgt spid="1362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1000" autoRev="1" fill="hold"/>
                                        <p:tgtEl>
                                          <p:spTgt spid="1362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5796" y="347613"/>
            <a:ext cx="7199391" cy="865387"/>
          </a:xfrm>
        </p:spPr>
        <p:txBody>
          <a:bodyPr/>
          <a:lstStyle/>
          <a:p>
            <a:r>
              <a:rPr lang="da-DK" altLang="da-DK" dirty="0" smtClean="0"/>
              <a:t>Almindelige reaktionsforløb</a:t>
            </a:r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2947258" y="1708546"/>
            <a:ext cx="0" cy="3944263"/>
          </a:xfrm>
          <a:prstGeom prst="line">
            <a:avLst/>
          </a:prstGeom>
          <a:noFill/>
          <a:ln w="28575">
            <a:solidFill>
              <a:srgbClr val="669900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20484" name="Freeform 4"/>
          <p:cNvSpPr>
            <a:spLocks/>
          </p:cNvSpPr>
          <p:nvPr/>
        </p:nvSpPr>
        <p:spPr bwMode="auto">
          <a:xfrm>
            <a:off x="2945671" y="5643281"/>
            <a:ext cx="5451149" cy="1588"/>
          </a:xfrm>
          <a:custGeom>
            <a:avLst/>
            <a:gdLst>
              <a:gd name="T0" fmla="*/ 0 w 4015"/>
              <a:gd name="T1" fmla="*/ 0 h 1"/>
              <a:gd name="T2" fmla="*/ 2147483646 w 4015"/>
              <a:gd name="T3" fmla="*/ 2147483646 h 1"/>
              <a:gd name="T4" fmla="*/ 0 60000 65536"/>
              <a:gd name="T5" fmla="*/ 0 60000 65536"/>
              <a:gd name="T6" fmla="*/ 0 w 4015"/>
              <a:gd name="T7" fmla="*/ 0 h 1"/>
              <a:gd name="T8" fmla="*/ 4015 w 401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15" h="1">
                <a:moveTo>
                  <a:pt x="0" y="0"/>
                </a:moveTo>
                <a:lnTo>
                  <a:pt x="4015" y="1"/>
                </a:lnTo>
              </a:path>
            </a:pathLst>
          </a:custGeom>
          <a:noFill/>
          <a:ln w="28575" cmpd="sng">
            <a:solidFill>
              <a:srgbClr val="6699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 rot="16212622">
            <a:off x="2089016" y="3238420"/>
            <a:ext cx="1244888" cy="29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723" tIns="40361" rIns="80723" bIns="40361">
            <a:spAutoFit/>
          </a:bodyPr>
          <a:lstStyle>
            <a:lvl1pPr defTabSz="8016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801688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80168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8016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801688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da-DK" sz="1400" b="1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Trivsel</a:t>
            </a:r>
          </a:p>
        </p:txBody>
      </p:sp>
      <p:sp>
        <p:nvSpPr>
          <p:cNvPr id="20486" name="Freeform 11"/>
          <p:cNvSpPr>
            <a:spLocks/>
          </p:cNvSpPr>
          <p:nvPr/>
        </p:nvSpPr>
        <p:spPr bwMode="auto">
          <a:xfrm>
            <a:off x="3033003" y="1907030"/>
            <a:ext cx="5211381" cy="3332933"/>
          </a:xfrm>
          <a:custGeom>
            <a:avLst/>
            <a:gdLst>
              <a:gd name="T0" fmla="*/ 0 w 3838"/>
              <a:gd name="T1" fmla="*/ 2147483646 h 2314"/>
              <a:gd name="T2" fmla="*/ 2147483646 w 3838"/>
              <a:gd name="T3" fmla="*/ 2147483646 h 2314"/>
              <a:gd name="T4" fmla="*/ 2147483646 w 3838"/>
              <a:gd name="T5" fmla="*/ 2147483646 h 2314"/>
              <a:gd name="T6" fmla="*/ 2147483646 w 3838"/>
              <a:gd name="T7" fmla="*/ 2147483646 h 2314"/>
              <a:gd name="T8" fmla="*/ 2147483646 w 3838"/>
              <a:gd name="T9" fmla="*/ 2147483646 h 2314"/>
              <a:gd name="T10" fmla="*/ 2147483646 w 3838"/>
              <a:gd name="T11" fmla="*/ 2147483646 h 2314"/>
              <a:gd name="T12" fmla="*/ 2147483646 w 3838"/>
              <a:gd name="T13" fmla="*/ 2147483646 h 2314"/>
              <a:gd name="T14" fmla="*/ 2147483646 w 3838"/>
              <a:gd name="T15" fmla="*/ 2147483646 h 2314"/>
              <a:gd name="T16" fmla="*/ 2147483646 w 3838"/>
              <a:gd name="T17" fmla="*/ 2147483646 h 2314"/>
              <a:gd name="T18" fmla="*/ 2147483646 w 3838"/>
              <a:gd name="T19" fmla="*/ 2147483646 h 2314"/>
              <a:gd name="T20" fmla="*/ 2147483646 w 3838"/>
              <a:gd name="T21" fmla="*/ 2147483646 h 231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38"/>
              <a:gd name="T34" fmla="*/ 0 h 2314"/>
              <a:gd name="T35" fmla="*/ 3838 w 3838"/>
              <a:gd name="T36" fmla="*/ 2314 h 231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38" h="2314">
                <a:moveTo>
                  <a:pt x="0" y="718"/>
                </a:moveTo>
                <a:cubicBezTo>
                  <a:pt x="45" y="718"/>
                  <a:pt x="192" y="701"/>
                  <a:pt x="262" y="718"/>
                </a:cubicBezTo>
                <a:cubicBezTo>
                  <a:pt x="332" y="735"/>
                  <a:pt x="374" y="799"/>
                  <a:pt x="419" y="823"/>
                </a:cubicBezTo>
                <a:cubicBezTo>
                  <a:pt x="464" y="847"/>
                  <a:pt x="495" y="862"/>
                  <a:pt x="531" y="860"/>
                </a:cubicBezTo>
                <a:cubicBezTo>
                  <a:pt x="567" y="858"/>
                  <a:pt x="584" y="852"/>
                  <a:pt x="636" y="808"/>
                </a:cubicBezTo>
                <a:cubicBezTo>
                  <a:pt x="688" y="764"/>
                  <a:pt x="760" y="521"/>
                  <a:pt x="845" y="598"/>
                </a:cubicBezTo>
                <a:cubicBezTo>
                  <a:pt x="930" y="675"/>
                  <a:pt x="1017" y="1005"/>
                  <a:pt x="1145" y="1272"/>
                </a:cubicBezTo>
                <a:cubicBezTo>
                  <a:pt x="1273" y="1539"/>
                  <a:pt x="1455" y="2084"/>
                  <a:pt x="1616" y="2199"/>
                </a:cubicBezTo>
                <a:cubicBezTo>
                  <a:pt x="1777" y="2314"/>
                  <a:pt x="1884" y="2274"/>
                  <a:pt x="2110" y="1960"/>
                </a:cubicBezTo>
                <a:cubicBezTo>
                  <a:pt x="2336" y="1646"/>
                  <a:pt x="2685" y="628"/>
                  <a:pt x="2973" y="314"/>
                </a:cubicBezTo>
                <a:cubicBezTo>
                  <a:pt x="3261" y="0"/>
                  <a:pt x="3658" y="125"/>
                  <a:pt x="3838" y="75"/>
                </a:cubicBezTo>
              </a:path>
            </a:pathLst>
          </a:custGeom>
          <a:noFill/>
          <a:ln w="28575" cmpd="sng">
            <a:solidFill>
              <a:srgbClr val="FF331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da-DK"/>
          </a:p>
        </p:txBody>
      </p:sp>
      <p:sp>
        <p:nvSpPr>
          <p:cNvPr id="20487" name="Text Box 13"/>
          <p:cNvSpPr txBox="1">
            <a:spLocks noChangeArrowheads="1"/>
          </p:cNvSpPr>
          <p:nvPr/>
        </p:nvSpPr>
        <p:spPr bwMode="auto">
          <a:xfrm>
            <a:off x="5224634" y="5719499"/>
            <a:ext cx="426390" cy="296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66" tIns="40083" rIns="80166" bIns="40083">
            <a:spAutoFit/>
          </a:bodyPr>
          <a:lstStyle>
            <a:lvl1pPr defTabSz="8016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801688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80168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8016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801688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400" b="1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</a:t>
            </a:r>
          </a:p>
        </p:txBody>
      </p:sp>
      <p:sp>
        <p:nvSpPr>
          <p:cNvPr id="20488" name="Text Box 18"/>
          <p:cNvSpPr txBox="1">
            <a:spLocks noChangeArrowheads="1"/>
          </p:cNvSpPr>
          <p:nvPr/>
        </p:nvSpPr>
        <p:spPr bwMode="auto">
          <a:xfrm>
            <a:off x="3001246" y="2205549"/>
            <a:ext cx="1224246" cy="523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a-DK" altLang="da-DK" sz="1400">
                <a:latin typeface="Arial" panose="020B0604020202020204" pitchFamily="34" charset="0"/>
                <a:cs typeface="Arial" panose="020B0604020202020204" pitchFamily="34" charset="0"/>
              </a:rPr>
              <a:t>Umiddelbar reaktion</a:t>
            </a:r>
          </a:p>
        </p:txBody>
      </p:sp>
      <p:sp>
        <p:nvSpPr>
          <p:cNvPr id="20489" name="Text Box 19"/>
          <p:cNvSpPr txBox="1">
            <a:spLocks noChangeArrowheads="1"/>
          </p:cNvSpPr>
          <p:nvPr/>
        </p:nvSpPr>
        <p:spPr bwMode="auto">
          <a:xfrm>
            <a:off x="3217196" y="3358340"/>
            <a:ext cx="1224246" cy="304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a-DK" altLang="da-DK" sz="1400">
                <a:latin typeface="Arial" panose="020B0604020202020204" pitchFamily="34" charset="0"/>
                <a:cs typeface="Arial" panose="020B0604020202020204" pitchFamily="34" charset="0"/>
              </a:rPr>
              <a:t>Benægtelse</a:t>
            </a:r>
          </a:p>
        </p:txBody>
      </p:sp>
      <p:sp>
        <p:nvSpPr>
          <p:cNvPr id="20490" name="Text Box 20"/>
          <p:cNvSpPr txBox="1">
            <a:spLocks noChangeArrowheads="1"/>
          </p:cNvSpPr>
          <p:nvPr/>
        </p:nvSpPr>
        <p:spPr bwMode="auto">
          <a:xfrm>
            <a:off x="3217196" y="3934736"/>
            <a:ext cx="1584692" cy="523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a-DK" altLang="da-DK" sz="1400">
                <a:latin typeface="Arial" panose="020B0604020202020204" pitchFamily="34" charset="0"/>
                <a:cs typeface="Arial" panose="020B0604020202020204" pitchFamily="34" charset="0"/>
              </a:rPr>
              <a:t>Følelsesmæssigereaktioner</a:t>
            </a:r>
          </a:p>
        </p:txBody>
      </p:sp>
      <p:sp>
        <p:nvSpPr>
          <p:cNvPr id="20491" name="Text Box 21"/>
          <p:cNvSpPr txBox="1">
            <a:spLocks noChangeArrowheads="1"/>
          </p:cNvSpPr>
          <p:nvPr/>
        </p:nvSpPr>
        <p:spPr bwMode="auto">
          <a:xfrm>
            <a:off x="3865046" y="4869990"/>
            <a:ext cx="1224246" cy="304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a-DK" altLang="da-DK" sz="1400">
                <a:latin typeface="Arial" panose="020B0604020202020204" pitchFamily="34" charset="0"/>
                <a:cs typeface="Arial" panose="020B0604020202020204" pitchFamily="34" charset="0"/>
              </a:rPr>
              <a:t>Kritisk punkt</a:t>
            </a:r>
          </a:p>
        </p:txBody>
      </p:sp>
      <p:sp>
        <p:nvSpPr>
          <p:cNvPr id="20492" name="Text Box 22"/>
          <p:cNvSpPr txBox="1">
            <a:spLocks noChangeArrowheads="1"/>
          </p:cNvSpPr>
          <p:nvPr/>
        </p:nvSpPr>
        <p:spPr bwMode="auto">
          <a:xfrm>
            <a:off x="4944796" y="5230435"/>
            <a:ext cx="1224246" cy="304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a-DK" altLang="da-DK" sz="1400">
                <a:latin typeface="Arial" panose="020B0604020202020204" pitchFamily="34" charset="0"/>
                <a:cs typeface="Arial" panose="020B0604020202020204" pitchFamily="34" charset="0"/>
              </a:rPr>
              <a:t>Vendepunkt</a:t>
            </a:r>
          </a:p>
        </p:txBody>
      </p:sp>
      <p:sp>
        <p:nvSpPr>
          <p:cNvPr id="20493" name="Text Box 23"/>
          <p:cNvSpPr txBox="1">
            <a:spLocks noChangeArrowheads="1"/>
          </p:cNvSpPr>
          <p:nvPr/>
        </p:nvSpPr>
        <p:spPr bwMode="auto">
          <a:xfrm>
            <a:off x="6242084" y="4077644"/>
            <a:ext cx="1224245" cy="304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a-DK" altLang="da-DK" sz="1400">
                <a:latin typeface="Arial" panose="020B0604020202020204" pitchFamily="34" charset="0"/>
                <a:cs typeface="Arial" panose="020B0604020202020204" pitchFamily="34" charset="0"/>
              </a:rPr>
              <a:t>Accept</a:t>
            </a:r>
          </a:p>
        </p:txBody>
      </p:sp>
      <p:sp>
        <p:nvSpPr>
          <p:cNvPr id="20494" name="Text Box 24"/>
          <p:cNvSpPr txBox="1">
            <a:spLocks noChangeArrowheads="1"/>
          </p:cNvSpPr>
          <p:nvPr/>
        </p:nvSpPr>
        <p:spPr bwMode="auto">
          <a:xfrm>
            <a:off x="6818479" y="2781944"/>
            <a:ext cx="1224246" cy="523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a-DK" altLang="da-DK" sz="1400">
                <a:latin typeface="Arial" panose="020B0604020202020204" pitchFamily="34" charset="0"/>
                <a:cs typeface="Arial" panose="020B0604020202020204" pitchFamily="34" charset="0"/>
              </a:rPr>
              <a:t>Læring og nyorientering</a:t>
            </a:r>
          </a:p>
        </p:txBody>
      </p:sp>
    </p:spTree>
    <p:extLst>
      <p:ext uri="{BB962C8B-B14F-4D97-AF65-F5344CB8AC3E}">
        <p14:creationId xmlns:p14="http://schemas.microsoft.com/office/powerpoint/2010/main" val="337294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RM-farver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RM med petrol&amp;quot;&quot;/&gt;&lt;property id=&quot;20307&quot; value=&quot;257&quot;/&gt;&lt;/object&gt;&lt;object type=&quot;3&quot; unique_id=&quot;10006&quot;&gt;&lt;property id=&quot;20148&quot; value=&quot;5&quot;/&gt;&lt;property id=&quot;20300&quot; value=&quot;Slide 2 - &amp;quot;Overskrift&amp;quot;&quot;/&gt;&lt;property id=&quot;20307&quot; value=&quot;260&quot;/&gt;&lt;/object&gt;&lt;object type=&quot;3&quot; unique_id=&quot;10007&quot;&gt;&lt;property id=&quot;20148&quot; value=&quot;5&quot;/&gt;&lt;property id=&quot;20300&quot; value=&quot;Slide 4 - &amp;quot;Overskrift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RM med grøn&amp;quot;&quot;/&gt;&lt;property id=&quot;20307&quot; value=&quot;258&quot;/&gt;&lt;/object&gt;&lt;object type=&quot;3&quot; unique_id=&quot;10009&quot;&gt;&lt;property id=&quot;20148&quot; value=&quot;5&quot;/&gt;&lt;property id=&quot;20300&quot; value=&quot;Slide 6 - &amp;quot;Overskrift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RM med orange&amp;quot;&quot;/&gt;&lt;property id=&quot;20307&quot; value=&quot;259&quot;/&gt;&lt;/object&gt;&lt;object type=&quot;3&quot; unique_id=&quot;10011&quot;&gt;&lt;property id=&quot;20148&quot; value=&quot;5&quot;/&gt;&lt;property id=&quot;20300&quot; value=&quot;Slide 8 - &amp;quot;Overskrift&amp;quot;&quot;/&gt;&lt;property id=&quot;20307&quot; value=&quot;26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RM-multicolour_16-9_v02">
  <a:themeElements>
    <a:clrScheme name="RM Multicolour2">
      <a:dk1>
        <a:srgbClr val="000000"/>
      </a:dk1>
      <a:lt1>
        <a:srgbClr val="FFFFFF"/>
      </a:lt1>
      <a:dk2>
        <a:srgbClr val="990033"/>
      </a:dk2>
      <a:lt2>
        <a:srgbClr val="EFECE6"/>
      </a:lt2>
      <a:accent1>
        <a:srgbClr val="CCCC66"/>
      </a:accent1>
      <a:accent2>
        <a:srgbClr val="256575"/>
      </a:accent2>
      <a:accent3>
        <a:srgbClr val="CC6633"/>
      </a:accent3>
      <a:accent4>
        <a:srgbClr val="9B9B50"/>
      </a:accent4>
      <a:accent5>
        <a:srgbClr val="84715E"/>
      </a:accent5>
      <a:accent6>
        <a:srgbClr val="990033"/>
      </a:accent6>
      <a:hlink>
        <a:srgbClr val="990033"/>
      </a:hlink>
      <a:folHlink>
        <a:srgbClr val="113F49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 cap="sq">
          <a:solidFill>
            <a:schemeClr val="tx1"/>
          </a:solidFill>
        </a:ln>
      </a:spPr>
      <a:bodyPr rtlCol="0" anchor="ctr"/>
      <a:lstStyle>
        <a:defPPr algn="ctr">
          <a:defRPr dirty="0">
            <a:solidFill>
              <a:srgbClr val="3F3018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M-multicolour_16-9_v04.potx" id="{B70F2534-6865-4AEC-B852-0218A21872F8}" vid="{C6803DDC-A865-4FF3-A9EF-6C0265BF60AB}"/>
    </a:ext>
  </a:ext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814</Words>
  <Application>Microsoft Office PowerPoint</Application>
  <PresentationFormat>Brugerdefineret</PresentationFormat>
  <Paragraphs>169</Paragraphs>
  <Slides>18</Slides>
  <Notes>13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8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18</vt:i4>
      </vt:variant>
    </vt:vector>
  </HeadingPairs>
  <TitlesOfParts>
    <vt:vector size="27" baseType="lpstr">
      <vt:lpstr>굴림</vt:lpstr>
      <vt:lpstr>ＭＳ Ｐゴシック</vt:lpstr>
      <vt:lpstr>Arial</vt:lpstr>
      <vt:lpstr>Calibri</vt:lpstr>
      <vt:lpstr>Times</vt:lpstr>
      <vt:lpstr>Times New Roman</vt:lpstr>
      <vt:lpstr>Verdana</vt:lpstr>
      <vt:lpstr>Wingdings</vt:lpstr>
      <vt:lpstr>RM-multicolour_16-9_v02</vt:lpstr>
      <vt:lpstr>PowerPoint-præsentation</vt:lpstr>
      <vt:lpstr>Oplevelsen af forandringer</vt:lpstr>
      <vt:lpstr>Mennesker og forandringer</vt:lpstr>
      <vt:lpstr> Anerkendelse af forskelligheden </vt:lpstr>
      <vt:lpstr>Grunde til forskellige reaktioner</vt:lpstr>
      <vt:lpstr>Hvad sker der hos mennesker i forandringer?</vt:lpstr>
      <vt:lpstr>Typiske udtryk</vt:lpstr>
      <vt:lpstr>PowerPoint-præsentation</vt:lpstr>
      <vt:lpstr>Almindelige reaktionsforløb</vt:lpstr>
      <vt:lpstr>PowerPoint-præsentation</vt:lpstr>
      <vt:lpstr>Forandringer kræver ekstra kræfter  - Reaktionerne kan gennemleves flere gange</vt:lpstr>
      <vt:lpstr>Reaktioner i kollegagruppen</vt:lpstr>
      <vt:lpstr>Leder/TR/AMiR/LMU/medarbejder</vt:lpstr>
      <vt:lpstr>Hvad kan man gøre? </vt:lpstr>
      <vt:lpstr>Hvad er I optagede af i forhold til  trivsel og forandringer?</vt:lpstr>
      <vt:lpstr> </vt:lpstr>
      <vt:lpstr>PowerPoint-præsentation</vt:lpstr>
      <vt:lpstr>Hvad så nu?</vt:lpstr>
    </vt:vector>
  </TitlesOfParts>
  <Company>Region Midtjylland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Louise Dyhr Mortensen</dc:creator>
  <cp:lastModifiedBy>Therese Aalborg Grupe</cp:lastModifiedBy>
  <cp:revision>22</cp:revision>
  <cp:lastPrinted>2020-01-23T11:37:56Z</cp:lastPrinted>
  <dcterms:created xsi:type="dcterms:W3CDTF">2021-10-15T08:48:25Z</dcterms:created>
  <dcterms:modified xsi:type="dcterms:W3CDTF">2023-09-14T07:27:48Z</dcterms:modified>
</cp:coreProperties>
</file>