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3872" r:id="rId2"/>
    <p:sldMasterId id="2147483904" r:id="rId3"/>
    <p:sldMasterId id="2147483934" r:id="rId4"/>
  </p:sldMasterIdLst>
  <p:notesMasterIdLst>
    <p:notesMasterId r:id="rId13"/>
  </p:notesMasterIdLst>
  <p:handoutMasterIdLst>
    <p:handoutMasterId r:id="rId14"/>
  </p:handoutMasterIdLst>
  <p:sldIdLst>
    <p:sldId id="303" r:id="rId5"/>
    <p:sldId id="306" r:id="rId6"/>
    <p:sldId id="307" r:id="rId7"/>
    <p:sldId id="296" r:id="rId8"/>
    <p:sldId id="309" r:id="rId9"/>
    <p:sldId id="310" r:id="rId10"/>
    <p:sldId id="300" r:id="rId11"/>
    <p:sldId id="299" r:id="rId12"/>
  </p:sldIdLst>
  <p:sldSz cx="12190413" cy="6859588"/>
  <p:notesSz cx="6797675" cy="9926638"/>
  <p:custDataLst>
    <p:tags r:id="rId15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C30"/>
    <a:srgbClr val="F2B10F"/>
    <a:srgbClr val="9F740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EF64A4-BAE4-4763-99DB-7CB8246A2C24}" v="2" dt="2024-11-08T09:58:25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03" autoAdjust="0"/>
    <p:restoredTop sz="93969" autoAdjust="0"/>
  </p:normalViewPr>
  <p:slideViewPr>
    <p:cSldViewPr>
      <p:cViewPr varScale="1">
        <p:scale>
          <a:sx n="61" d="100"/>
          <a:sy n="61" d="100"/>
        </p:scale>
        <p:origin x="90" y="24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-982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47DA5-816F-41A7-9D02-B30806759A3A}" type="datetimeFigureOut">
              <a:rPr lang="da-DK" smtClean="0"/>
              <a:t>15-11-2024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92FC4-1DA9-411A-AD00-D2E8F54C68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11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15-11-2024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Brug evt. metodeguiden til dette tema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22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120D-7F80-A0FA-18B8-DB18DC69C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CC304BA-8A35-503D-3645-966E08EE8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BB1C1DA-5BE0-FBC0-DDB3-8DB2C0E87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da-DK" sz="1800" b="0" i="0" u="none" strike="noStrike" baseline="0" dirty="0">
              <a:latin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393E488-43F1-38F3-260C-971AC366D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81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18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FA87.DA4E679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0000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606" y="5342988"/>
            <a:ext cx="10801200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2" name="Billede 5" descr="cid:image002.png@01D8FA87.DA4E6790">
            <a:extLst>
              <a:ext uri="{FF2B5EF4-FFF2-40B4-BE49-F238E27FC236}">
                <a16:creationId xmlns:a16="http://schemas.microsoft.com/office/drawing/2014/main" id="{7E5BADB7-A9ED-7AC5-7446-65F9D1E713A2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29A01DE3-DBE2-4080-4431-6183A38F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2" name="Pladsholder til indhold 1">
            <a:extLst>
              <a:ext uri="{FF2B5EF4-FFF2-40B4-BE49-F238E27FC236}">
                <a16:creationId xmlns:a16="http://schemas.microsoft.com/office/drawing/2014/main" id="{8904CBD8-3626-D1B4-9CEE-2CF44C9D3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138" y="2493963"/>
            <a:ext cx="7392987" cy="201612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DDE5A347-8721-0067-DA6B-617CB5447E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47163" y="2781300"/>
            <a:ext cx="1935162" cy="649288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6" name="Pladsholder til indhold 3">
            <a:extLst>
              <a:ext uri="{FF2B5EF4-FFF2-40B4-BE49-F238E27FC236}">
                <a16:creationId xmlns:a16="http://schemas.microsoft.com/office/drawing/2014/main" id="{9AFE6E76-E975-8F2B-F29C-E29D57ED5DF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59825" y="3933825"/>
            <a:ext cx="2222500" cy="576263"/>
          </a:xfrm>
        </p:spPr>
        <p:txBody>
          <a:bodyPr/>
          <a:lstStyle/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56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bullit-form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6440110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4BC30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pic>
        <p:nvPicPr>
          <p:cNvPr id="2" name="Billede 5" descr="cid:image002.png@01D8FA87.DA4E6790">
            <a:extLst>
              <a:ext uri="{FF2B5EF4-FFF2-40B4-BE49-F238E27FC236}">
                <a16:creationId xmlns:a16="http://schemas.microsoft.com/office/drawing/2014/main" id="{E73ED99A-CCC9-AC7B-D3C4-AD8D7842400D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8369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B4BBE8-D957-54D7-44D1-9B6F8E43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83238" y="863358"/>
            <a:ext cx="4032448" cy="694228"/>
          </a:xfrm>
        </p:spPr>
        <p:txBody>
          <a:bodyPr anchor="t"/>
          <a:lstStyle>
            <a:lvl1pPr algn="ctr">
              <a:buClr>
                <a:schemeClr val="accent6"/>
              </a:buClr>
              <a:defRPr lang="da-DK" altLang="da-DK" sz="1400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endParaRPr lang="da-DK" altLang="da-DK" dirty="0"/>
          </a:p>
        </p:txBody>
      </p:sp>
      <p:pic>
        <p:nvPicPr>
          <p:cNvPr id="2" name="Billede 11" descr="cid:image002.png@01D8FA87.DA4E6790">
            <a:extLst>
              <a:ext uri="{FF2B5EF4-FFF2-40B4-BE49-F238E27FC236}">
                <a16:creationId xmlns:a16="http://schemas.microsoft.com/office/drawing/2014/main" id="{0B7E87D8-68BC-6C41-3001-2342B4F28513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13" descr="Decorative">
            <a:extLst>
              <a:ext uri="{FF2B5EF4-FFF2-40B4-BE49-F238E27FC236}">
                <a16:creationId xmlns:a16="http://schemas.microsoft.com/office/drawing/2014/main" id="{E26406CB-4959-A6AC-B6C4-63E7662A5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36" y="2370393"/>
            <a:ext cx="4059421" cy="30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91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9223007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2509966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8087253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7087162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800000"/>
            <a:ext cx="1008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000" y="2700000"/>
            <a:ext cx="10080000" cy="3600000"/>
          </a:xfrm>
        </p:spPr>
        <p:txBody>
          <a:bodyPr anchor="t" anchorCtr="0"/>
          <a:lstStyle/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0"/>
            <a:ext cx="2502174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SKRIV HER</a:t>
            </a:r>
          </a:p>
        </p:txBody>
      </p:sp>
    </p:spTree>
    <p:extLst>
      <p:ext uri="{BB962C8B-B14F-4D97-AF65-F5344CB8AC3E}">
        <p14:creationId xmlns:p14="http://schemas.microsoft.com/office/powerpoint/2010/main" val="20718231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0" y="576000"/>
            <a:ext cx="12190413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10426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0000" y="576000"/>
            <a:ext cx="4500000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</a:t>
            </a:r>
            <a:br>
              <a:rPr lang="da-DK" dirty="0"/>
            </a:br>
            <a:r>
              <a:rPr lang="da-DK" dirty="0"/>
              <a:t>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8649" y="3141698"/>
            <a:ext cx="115197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Foto kan også placeres længere til venstre på siden</a:t>
            </a:r>
          </a:p>
        </p:txBody>
      </p:sp>
    </p:spTree>
    <p:extLst>
      <p:ext uri="{BB962C8B-B14F-4D97-AF65-F5344CB8AC3E}">
        <p14:creationId xmlns:p14="http://schemas.microsoft.com/office/powerpoint/2010/main" val="169848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4BC30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pic>
        <p:nvPicPr>
          <p:cNvPr id="2" name="Billede 5" descr="cid:image002.png@01D8FA87.DA4E6790">
            <a:extLst>
              <a:ext uri="{FF2B5EF4-FFF2-40B4-BE49-F238E27FC236}">
                <a16:creationId xmlns:a16="http://schemas.microsoft.com/office/drawing/2014/main" id="{7E5BADB7-A9ED-7AC5-7446-65F9D1E713A2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3">
            <a:extLst>
              <a:ext uri="{FF2B5EF4-FFF2-40B4-BE49-F238E27FC236}">
                <a16:creationId xmlns:a16="http://schemas.microsoft.com/office/drawing/2014/main" id="{5FA468AD-B35A-F3AF-D825-E3E876125002}"/>
              </a:ext>
            </a:extLst>
          </p:cNvPr>
          <p:cNvSpPr/>
          <p:nvPr userDrawn="1"/>
        </p:nvSpPr>
        <p:spPr>
          <a:xfrm>
            <a:off x="6163014" y="637316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2259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000" y="1800000"/>
            <a:ext cx="10080000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828000"/>
            <a:ext cx="10080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048000"/>
            <a:ext cx="10080000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5209650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0413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0521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713250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7051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10718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630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19310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1800000"/>
            <a:ext cx="3240000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000" y="1800000"/>
            <a:ext cx="6660000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7696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2159502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628650" indent="-271463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</a:t>
            </a:r>
            <a:br>
              <a:rPr lang="da-DK" altLang="da-DK" dirty="0"/>
            </a:br>
            <a:r>
              <a:rPr lang="da-DK" altLang="da-DK" dirty="0"/>
              <a:t>på ikon for at tilføje indhold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0000" y="2160000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8861109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000" y="2159502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82563" indent="-182563">
              <a:defRPr sz="26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7225201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25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B4BBE8-D957-54D7-44D1-9B6F8E43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83238" y="863358"/>
            <a:ext cx="4032448" cy="694228"/>
          </a:xfrm>
        </p:spPr>
        <p:txBody>
          <a:bodyPr anchor="t"/>
          <a:lstStyle>
            <a:lvl1pPr algn="ctr">
              <a:buClr>
                <a:schemeClr val="accent6"/>
              </a:buClr>
              <a:defRPr lang="da-DK" altLang="da-DK" sz="1400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endParaRPr lang="da-DK" altLang="da-DK" dirty="0"/>
          </a:p>
        </p:txBody>
      </p:sp>
      <p:pic>
        <p:nvPicPr>
          <p:cNvPr id="2" name="Billede 11" descr="cid:image002.png@01D8FA87.DA4E6790">
            <a:extLst>
              <a:ext uri="{FF2B5EF4-FFF2-40B4-BE49-F238E27FC236}">
                <a16:creationId xmlns:a16="http://schemas.microsoft.com/office/drawing/2014/main" id="{0B7E87D8-68BC-6C41-3001-2342B4F28513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15" descr="Decorative">
            <a:extLst>
              <a:ext uri="{FF2B5EF4-FFF2-40B4-BE49-F238E27FC236}">
                <a16:creationId xmlns:a16="http://schemas.microsoft.com/office/drawing/2014/main" id="{82B64ED3-3BA9-92C8-358C-FC1830F050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02" y="2368219"/>
            <a:ext cx="4059421" cy="30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40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82535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63623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402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800000"/>
            <a:ext cx="1008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000" y="2700000"/>
            <a:ext cx="10080000" cy="3600000"/>
          </a:xfrm>
        </p:spPr>
        <p:txBody>
          <a:bodyPr anchor="t" anchorCtr="0"/>
          <a:lstStyle/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0"/>
            <a:ext cx="2502174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SKRIV HER</a:t>
            </a:r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0" y="576000"/>
            <a:ext cx="12190413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0000" y="576000"/>
            <a:ext cx="4500000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</a:t>
            </a:r>
            <a:br>
              <a:rPr lang="da-DK" dirty="0"/>
            </a:br>
            <a:r>
              <a:rPr lang="da-DK" dirty="0"/>
              <a:t>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8649" y="3141698"/>
            <a:ext cx="115197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Foto kan også placeres længere til venstre på siden</a:t>
            </a:r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0000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D24FC3-458B-D284-0C5F-EB1D506A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000" y="5278592"/>
            <a:ext cx="5256584" cy="1175538"/>
          </a:xfrm>
        </p:spPr>
        <p:txBody>
          <a:bodyPr anchor="t"/>
          <a:lstStyle>
            <a:lvl1pPr algn="ctr">
              <a:defRPr lang="en-IN" sz="2600" b="1" dirty="0">
                <a:solidFill>
                  <a:srgbClr val="F4BC3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IN" dirty="0"/>
          </a:p>
        </p:txBody>
      </p:sp>
      <p:cxnSp>
        <p:nvCxnSpPr>
          <p:cNvPr id="8" name="Buet forbindelse 9">
            <a:extLst>
              <a:ext uri="{FF2B5EF4-FFF2-40B4-BE49-F238E27FC236}">
                <a16:creationId xmlns:a16="http://schemas.microsoft.com/office/drawing/2014/main" id="{75A88C61-4B2A-722C-93A7-44FB5D09E408}"/>
              </a:ext>
            </a:extLst>
          </p:cNvPr>
          <p:cNvCxnSpPr/>
          <p:nvPr userDrawn="1"/>
        </p:nvCxnSpPr>
        <p:spPr bwMode="auto">
          <a:xfrm rot="5400000" flipH="1" flipV="1">
            <a:off x="9367994" y="3271250"/>
            <a:ext cx="927052" cy="559860"/>
          </a:xfrm>
          <a:prstGeom prst="curvedConnector3">
            <a:avLst>
              <a:gd name="adj1" fmla="val 37408"/>
            </a:avLst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2D2938-965B-68A7-56CD-03F45236B5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rot="20760000">
            <a:off x="9280800" y="3812400"/>
            <a:ext cx="2736850" cy="1176338"/>
          </a:xfrm>
        </p:spPr>
        <p:txBody>
          <a:bodyPr anchor="t"/>
          <a:lstStyle>
            <a:lvl1pPr>
              <a:defRPr lang="en-IN" sz="1300" kern="1200" dirty="0">
                <a:solidFill>
                  <a:srgbClr val="F4BC3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8307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000" y="1800000"/>
            <a:ext cx="10080000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828000"/>
            <a:ext cx="10080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048000"/>
            <a:ext cx="10080000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0413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630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1800000"/>
            <a:ext cx="3240000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000" y="1800000"/>
            <a:ext cx="6660000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2159502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628650" indent="-271463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</a:t>
            </a:r>
            <a:br>
              <a:rPr lang="da-DK" altLang="da-DK" dirty="0"/>
            </a:br>
            <a:r>
              <a:rPr lang="da-DK" altLang="da-DK" dirty="0"/>
              <a:t>på ikon for at tilføje indhold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0000" y="2160000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000" y="2159502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82563" indent="-182563">
              <a:defRPr sz="26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0000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00" y="1989634"/>
            <a:ext cx="4859463" cy="234251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606" y="5342988"/>
            <a:ext cx="10801200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2911952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0000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00" y="1989634"/>
            <a:ext cx="4859463" cy="23425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D24FC3-458B-D284-0C5F-EB1D506A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000" y="5278592"/>
            <a:ext cx="5256584" cy="1175538"/>
          </a:xfrm>
        </p:spPr>
        <p:txBody>
          <a:bodyPr anchor="t"/>
          <a:lstStyle>
            <a:lvl1pPr algn="ctr">
              <a:defRPr lang="en-IN" sz="2600" b="1" dirty="0">
                <a:solidFill>
                  <a:srgbClr val="F4BC3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IN" dirty="0"/>
          </a:p>
        </p:txBody>
      </p:sp>
      <p:cxnSp>
        <p:nvCxnSpPr>
          <p:cNvPr id="8" name="Buet forbindelse 9">
            <a:extLst>
              <a:ext uri="{FF2B5EF4-FFF2-40B4-BE49-F238E27FC236}">
                <a16:creationId xmlns:a16="http://schemas.microsoft.com/office/drawing/2014/main" id="{75A88C61-4B2A-722C-93A7-44FB5D09E408}"/>
              </a:ext>
            </a:extLst>
          </p:cNvPr>
          <p:cNvCxnSpPr/>
          <p:nvPr userDrawn="1"/>
        </p:nvCxnSpPr>
        <p:spPr bwMode="auto">
          <a:xfrm rot="5400000" flipH="1" flipV="1">
            <a:off x="9367994" y="3271250"/>
            <a:ext cx="927052" cy="559860"/>
          </a:xfrm>
          <a:prstGeom prst="curvedConnector3">
            <a:avLst>
              <a:gd name="adj1" fmla="val 37408"/>
            </a:avLst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2D2938-965B-68A7-56CD-03F45236B5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rot="20760000">
            <a:off x="9280800" y="3812400"/>
            <a:ext cx="2736850" cy="1176338"/>
          </a:xfrm>
        </p:spPr>
        <p:txBody>
          <a:bodyPr anchor="t"/>
          <a:lstStyle>
            <a:lvl1pPr>
              <a:defRPr lang="en-IN" sz="1300" kern="1200" dirty="0">
                <a:solidFill>
                  <a:srgbClr val="F4BC3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9251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650390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68565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60190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135819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9637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bullit-form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66578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4BC30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pic>
        <p:nvPicPr>
          <p:cNvPr id="2" name="Billede 5" descr="cid:image002.png@01D8FA87.DA4E6790">
            <a:extLst>
              <a:ext uri="{FF2B5EF4-FFF2-40B4-BE49-F238E27FC236}">
                <a16:creationId xmlns:a16="http://schemas.microsoft.com/office/drawing/2014/main" id="{A6CABCCC-F3EC-A907-38ED-81772E8F8C65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672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4BC30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pic>
        <p:nvPicPr>
          <p:cNvPr id="2" name="Billede 5" descr="cid:image002.png@01D8FA87.DA4E6790">
            <a:extLst>
              <a:ext uri="{FF2B5EF4-FFF2-40B4-BE49-F238E27FC236}">
                <a16:creationId xmlns:a16="http://schemas.microsoft.com/office/drawing/2014/main" id="{7E5BADB7-A9ED-7AC5-7446-65F9D1E713A2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3">
            <a:extLst>
              <a:ext uri="{FF2B5EF4-FFF2-40B4-BE49-F238E27FC236}">
                <a16:creationId xmlns:a16="http://schemas.microsoft.com/office/drawing/2014/main" id="{5FA468AD-B35A-F3AF-D825-E3E876125002}"/>
              </a:ext>
            </a:extLst>
          </p:cNvPr>
          <p:cNvSpPr/>
          <p:nvPr userDrawn="1"/>
        </p:nvSpPr>
        <p:spPr>
          <a:xfrm>
            <a:off x="6163014" y="637316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0895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B4BBE8-D957-54D7-44D1-9B6F8E43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83238" y="863358"/>
            <a:ext cx="4032448" cy="694228"/>
          </a:xfrm>
        </p:spPr>
        <p:txBody>
          <a:bodyPr anchor="t"/>
          <a:lstStyle>
            <a:lvl1pPr algn="ctr">
              <a:buClr>
                <a:schemeClr val="accent6"/>
              </a:buClr>
              <a:defRPr lang="da-DK" altLang="da-DK" sz="1400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endParaRPr lang="da-DK" altLang="da-DK" dirty="0"/>
          </a:p>
        </p:txBody>
      </p:sp>
      <p:pic>
        <p:nvPicPr>
          <p:cNvPr id="2" name="Billede 11" descr="cid:image002.png@01D8FA87.DA4E6790">
            <a:extLst>
              <a:ext uri="{FF2B5EF4-FFF2-40B4-BE49-F238E27FC236}">
                <a16:creationId xmlns:a16="http://schemas.microsoft.com/office/drawing/2014/main" id="{0B7E87D8-68BC-6C41-3001-2342B4F28513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13" descr="Decorative">
            <a:extLst>
              <a:ext uri="{FF2B5EF4-FFF2-40B4-BE49-F238E27FC236}">
                <a16:creationId xmlns:a16="http://schemas.microsoft.com/office/drawing/2014/main" id="{891FCE66-F4C5-0C67-90DD-E05697623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36" y="2367547"/>
            <a:ext cx="4059421" cy="30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6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819804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931174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667134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976241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800000"/>
            <a:ext cx="1008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000" y="2700000"/>
            <a:ext cx="10080000" cy="3600000"/>
          </a:xfrm>
        </p:spPr>
        <p:txBody>
          <a:bodyPr anchor="t" anchorCtr="0"/>
          <a:lstStyle/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0"/>
            <a:ext cx="2502174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SKRIV HER</a:t>
            </a:r>
          </a:p>
        </p:txBody>
      </p:sp>
    </p:spTree>
    <p:extLst>
      <p:ext uri="{BB962C8B-B14F-4D97-AF65-F5344CB8AC3E}">
        <p14:creationId xmlns:p14="http://schemas.microsoft.com/office/powerpoint/2010/main" val="992130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0" y="576000"/>
            <a:ext cx="12190413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2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0000" y="576000"/>
            <a:ext cx="4500000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</a:t>
            </a:r>
            <a:br>
              <a:rPr lang="da-DK" dirty="0"/>
            </a:br>
            <a:r>
              <a:rPr lang="da-DK" dirty="0"/>
              <a:t>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8649" y="3141698"/>
            <a:ext cx="115197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Foto kan også placeres længere til venstre på siden</a:t>
            </a:r>
          </a:p>
        </p:txBody>
      </p:sp>
    </p:spTree>
    <p:extLst>
      <p:ext uri="{BB962C8B-B14F-4D97-AF65-F5344CB8AC3E}">
        <p14:creationId xmlns:p14="http://schemas.microsoft.com/office/powerpoint/2010/main" val="2866881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000" y="1800000"/>
            <a:ext cx="10080000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828000"/>
            <a:ext cx="10080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048000"/>
            <a:ext cx="10080000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3003998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0413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6267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56155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346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0765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630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4172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1800000"/>
            <a:ext cx="3240000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000" y="1800000"/>
            <a:ext cx="6660000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4503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2159502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628650" indent="-271463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</a:t>
            </a:r>
            <a:br>
              <a:rPr lang="da-DK" altLang="da-DK" dirty="0"/>
            </a:br>
            <a:r>
              <a:rPr lang="da-DK" altLang="da-DK" dirty="0"/>
              <a:t>på ikon for at tilføje indhold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0000" y="2160000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9563041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000" y="2159502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82563" indent="-182563">
              <a:defRPr sz="26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76429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2068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1425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7861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5397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0000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D24FC3-458B-D284-0C5F-EB1D506A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000" y="5278592"/>
            <a:ext cx="5256584" cy="1175538"/>
          </a:xfrm>
        </p:spPr>
        <p:txBody>
          <a:bodyPr anchor="t"/>
          <a:lstStyle>
            <a:lvl1pPr algn="ctr">
              <a:defRPr lang="en-IN" sz="2600" b="1" dirty="0">
                <a:solidFill>
                  <a:srgbClr val="F4BC3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IN" dirty="0"/>
          </a:p>
        </p:txBody>
      </p:sp>
      <p:cxnSp>
        <p:nvCxnSpPr>
          <p:cNvPr id="8" name="Buet forbindelse 9">
            <a:extLst>
              <a:ext uri="{FF2B5EF4-FFF2-40B4-BE49-F238E27FC236}">
                <a16:creationId xmlns:a16="http://schemas.microsoft.com/office/drawing/2014/main" id="{75A88C61-4B2A-722C-93A7-44FB5D09E408}"/>
              </a:ext>
            </a:extLst>
          </p:cNvPr>
          <p:cNvCxnSpPr/>
          <p:nvPr userDrawn="1"/>
        </p:nvCxnSpPr>
        <p:spPr bwMode="auto">
          <a:xfrm rot="5400000" flipH="1" flipV="1">
            <a:off x="9367994" y="3271250"/>
            <a:ext cx="927052" cy="559860"/>
          </a:xfrm>
          <a:prstGeom prst="curvedConnector3">
            <a:avLst>
              <a:gd name="adj1" fmla="val 37408"/>
            </a:avLst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2D2938-965B-68A7-56CD-03F45236B5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rot="20760000">
            <a:off x="9280800" y="3812400"/>
            <a:ext cx="2736850" cy="1176338"/>
          </a:xfrm>
        </p:spPr>
        <p:txBody>
          <a:bodyPr anchor="t"/>
          <a:lstStyle>
            <a:lvl1pPr>
              <a:defRPr lang="en-IN" sz="1300" kern="1200" dirty="0">
                <a:solidFill>
                  <a:srgbClr val="F4BC3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443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957545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456308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4104983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3720850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61908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bullit-form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576614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B4BBE8-D957-54D7-44D1-9B6F8E43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83238" y="863358"/>
            <a:ext cx="4032448" cy="694228"/>
          </a:xfrm>
        </p:spPr>
        <p:txBody>
          <a:bodyPr anchor="t"/>
          <a:lstStyle>
            <a:lvl1pPr algn="ctr">
              <a:buClr>
                <a:schemeClr val="accent6"/>
              </a:buClr>
              <a:defRPr lang="da-DK" altLang="da-DK" sz="1400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endParaRPr lang="da-DK" altLang="da-DK" dirty="0"/>
          </a:p>
        </p:txBody>
      </p:sp>
      <p:pic>
        <p:nvPicPr>
          <p:cNvPr id="2" name="Billede 11" descr="cid:image002.png@01D8FA87.DA4E6790">
            <a:extLst>
              <a:ext uri="{FF2B5EF4-FFF2-40B4-BE49-F238E27FC236}">
                <a16:creationId xmlns:a16="http://schemas.microsoft.com/office/drawing/2014/main" id="{0B7E87D8-68BC-6C41-3001-2342B4F28513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06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B4BBE8-D957-54D7-44D1-9B6F8E43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83238" y="863358"/>
            <a:ext cx="4032448" cy="694228"/>
          </a:xfrm>
        </p:spPr>
        <p:txBody>
          <a:bodyPr anchor="t"/>
          <a:lstStyle>
            <a:lvl1pPr algn="ctr">
              <a:buClr>
                <a:schemeClr val="accent6"/>
              </a:buClr>
              <a:defRPr lang="da-DK" altLang="da-DK" sz="1400" kern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endParaRPr lang="da-DK" altLang="da-DK" dirty="0"/>
          </a:p>
        </p:txBody>
      </p:sp>
      <p:pic>
        <p:nvPicPr>
          <p:cNvPr id="2" name="Billede 11" descr="cid:image002.png@01D8FA87.DA4E6790">
            <a:extLst>
              <a:ext uri="{FF2B5EF4-FFF2-40B4-BE49-F238E27FC236}">
                <a16:creationId xmlns:a16="http://schemas.microsoft.com/office/drawing/2014/main" id="{0B7E87D8-68BC-6C41-3001-2342B4F28513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15">
            <a:extLst>
              <a:ext uri="{FF2B5EF4-FFF2-40B4-BE49-F238E27FC236}">
                <a16:creationId xmlns:a16="http://schemas.microsoft.com/office/drawing/2014/main" id="{461BA822-A5EF-81E9-150B-7684E8B280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02" y="2368219"/>
            <a:ext cx="4059421" cy="30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59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01718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173259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43195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6500955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800000"/>
            <a:ext cx="1008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000" y="2700000"/>
            <a:ext cx="10080000" cy="3600000"/>
          </a:xfrm>
        </p:spPr>
        <p:txBody>
          <a:bodyPr anchor="t" anchorCtr="0"/>
          <a:lstStyle/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0"/>
            <a:ext cx="2502174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SKRIV HER</a:t>
            </a:r>
          </a:p>
        </p:txBody>
      </p:sp>
    </p:spTree>
    <p:extLst>
      <p:ext uri="{BB962C8B-B14F-4D97-AF65-F5344CB8AC3E}">
        <p14:creationId xmlns:p14="http://schemas.microsoft.com/office/powerpoint/2010/main" val="7972028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0" y="576000"/>
            <a:ext cx="12190413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4856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0000" y="576000"/>
            <a:ext cx="4500000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</a:t>
            </a:r>
            <a:br>
              <a:rPr lang="da-DK" dirty="0"/>
            </a:br>
            <a:r>
              <a:rPr lang="da-DK" dirty="0"/>
              <a:t>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8649" y="3141698"/>
            <a:ext cx="115197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Foto kan også placeres længere til venstre på siden</a:t>
            </a:r>
          </a:p>
        </p:txBody>
      </p:sp>
    </p:spTree>
    <p:extLst>
      <p:ext uri="{BB962C8B-B14F-4D97-AF65-F5344CB8AC3E}">
        <p14:creationId xmlns:p14="http://schemas.microsoft.com/office/powerpoint/2010/main" val="10852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bullit-form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664508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000" y="1800000"/>
            <a:ext cx="10080000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828000"/>
            <a:ext cx="10080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048000"/>
            <a:ext cx="10080000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5050957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0413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22411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42155313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056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0000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17888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0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0000" y="2880000"/>
            <a:ext cx="630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4498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1800000"/>
            <a:ext cx="3240000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000" y="1800000"/>
            <a:ext cx="6660000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53147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00" y="2159502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628650" indent="-271463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</a:t>
            </a:r>
            <a:br>
              <a:rPr lang="da-DK" altLang="da-DK" dirty="0"/>
            </a:br>
            <a:r>
              <a:rPr lang="da-DK" altLang="da-DK" dirty="0"/>
              <a:t>på ikon for at tilføje indhold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0000" y="2160000"/>
            <a:ext cx="4860000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791124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000" y="2159502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82563" indent="-182563">
              <a:defRPr sz="26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0000" y="2160000"/>
            <a:ext cx="3240000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604991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88000"/>
            <a:ext cx="1008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2160000"/>
            <a:ext cx="3240000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55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1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4BC30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pic>
        <p:nvPicPr>
          <p:cNvPr id="2" name="Billede 5" descr="cid:image002.png@01D8FA87.DA4E6790">
            <a:extLst>
              <a:ext uri="{FF2B5EF4-FFF2-40B4-BE49-F238E27FC236}">
                <a16:creationId xmlns:a16="http://schemas.microsoft.com/office/drawing/2014/main" id="{7E5BADB7-A9ED-7AC5-7446-65F9D1E713A2}"/>
              </a:ext>
            </a:extLst>
          </p:cNvPr>
          <p:cNvPicPr/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>
            <a:off x="10982969" y="0"/>
            <a:ext cx="1304925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192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0000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82161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0000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0000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0303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0000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606" y="5342988"/>
            <a:ext cx="10801200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29677361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0000"/>
          </a:solidFill>
          <a:ln w="152400" cap="rnd">
            <a:solidFill>
              <a:srgbClr val="F4B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D24FC3-458B-D284-0C5F-EB1D506A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000" y="5278592"/>
            <a:ext cx="5256584" cy="1175538"/>
          </a:xfrm>
        </p:spPr>
        <p:txBody>
          <a:bodyPr anchor="t"/>
          <a:lstStyle>
            <a:lvl1pPr algn="ctr">
              <a:defRPr lang="en-IN" sz="2600" b="1" dirty="0">
                <a:solidFill>
                  <a:srgbClr val="F4BC3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IN" dirty="0"/>
          </a:p>
        </p:txBody>
      </p:sp>
      <p:cxnSp>
        <p:nvCxnSpPr>
          <p:cNvPr id="8" name="Buet forbindelse 9">
            <a:extLst>
              <a:ext uri="{FF2B5EF4-FFF2-40B4-BE49-F238E27FC236}">
                <a16:creationId xmlns:a16="http://schemas.microsoft.com/office/drawing/2014/main" id="{75A88C61-4B2A-722C-93A7-44FB5D09E408}"/>
              </a:ext>
            </a:extLst>
          </p:cNvPr>
          <p:cNvCxnSpPr/>
          <p:nvPr userDrawn="1"/>
        </p:nvCxnSpPr>
        <p:spPr bwMode="auto">
          <a:xfrm rot="5400000" flipH="1" flipV="1">
            <a:off x="9367994" y="3271250"/>
            <a:ext cx="927052" cy="559860"/>
          </a:xfrm>
          <a:prstGeom prst="curvedConnector3">
            <a:avLst>
              <a:gd name="adj1" fmla="val 37408"/>
            </a:avLst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2D2938-965B-68A7-56CD-03F45236B5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 rot="20760000">
            <a:off x="9280800" y="3812400"/>
            <a:ext cx="2736850" cy="1176338"/>
          </a:xfrm>
        </p:spPr>
        <p:txBody>
          <a:bodyPr anchor="t"/>
          <a:lstStyle>
            <a:lvl1pPr>
              <a:defRPr lang="en-IN" sz="1300" kern="1200" dirty="0">
                <a:solidFill>
                  <a:srgbClr val="F4BC3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24280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39890444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554082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32390746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000" y="3600000"/>
            <a:ext cx="9720000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000" y="5112000"/>
            <a:ext cx="9720000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4482201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19906" y="2159502"/>
            <a:ext cx="10078688" cy="4032000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838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19906" y="2159502"/>
            <a:ext cx="10078688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4000" y="6444000"/>
            <a:ext cx="3098397" cy="308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altLang="da-DK" sz="800" b="1" dirty="0">
                <a:solidFill>
                  <a:schemeClr val="bg2"/>
                </a:solidFill>
              </a:rPr>
              <a:t>Socialområdet og Region Midtjylland</a:t>
            </a: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00" y="108000"/>
            <a:ext cx="841358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9" r:id="rId2"/>
    <p:sldLayoutId id="2147483862" r:id="rId3"/>
    <p:sldLayoutId id="2147483853" r:id="rId4"/>
    <p:sldLayoutId id="2147483852" r:id="rId5"/>
    <p:sldLayoutId id="2147483861" r:id="rId6"/>
    <p:sldLayoutId id="2147483837" r:id="rId7"/>
    <p:sldLayoutId id="2147483860" r:id="rId8"/>
    <p:sldLayoutId id="2147483851" r:id="rId9"/>
    <p:sldLayoutId id="2147483965" r:id="rId10"/>
    <p:sldLayoutId id="2147483871" r:id="rId11"/>
    <p:sldLayoutId id="2147483870" r:id="rId12"/>
    <p:sldLayoutId id="2147483850" r:id="rId13"/>
    <p:sldLayoutId id="2147483868" r:id="rId14"/>
    <p:sldLayoutId id="2147483854" r:id="rId15"/>
    <p:sldLayoutId id="2147483867" r:id="rId16"/>
    <p:sldLayoutId id="2147483842" r:id="rId17"/>
    <p:sldLayoutId id="2147483838" r:id="rId18"/>
    <p:sldLayoutId id="2147483849" r:id="rId19"/>
    <p:sldLayoutId id="2147483839" r:id="rId20"/>
    <p:sldLayoutId id="2147483840" r:id="rId21"/>
    <p:sldLayoutId id="2147483844" r:id="rId22"/>
    <p:sldLayoutId id="2147483845" r:id="rId23"/>
    <p:sldLayoutId id="2147483855" r:id="rId24"/>
    <p:sldLayoutId id="2147483857" r:id="rId25"/>
    <p:sldLayoutId id="2147483859" r:id="rId26"/>
    <p:sldLayoutId id="2147483846" r:id="rId27"/>
    <p:sldLayoutId id="2147483856" r:id="rId28"/>
    <p:sldLayoutId id="2147483863" r:id="rId29"/>
    <p:sldLayoutId id="2147483864" r:id="rId30"/>
    <p:sldLayoutId id="2147483865" r:id="rId31"/>
    <p:sldLayoutId id="2147483866" r:id="rId32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rgbClr val="F2B10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itchFamily="2" charset="2"/>
        <a:buNone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19906" y="2159502"/>
            <a:ext cx="10078688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4000" y="6444000"/>
            <a:ext cx="3098397" cy="308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altLang="da-DK" sz="800" b="1" dirty="0">
                <a:solidFill>
                  <a:schemeClr val="bg2"/>
                </a:solidFill>
              </a:rPr>
              <a:t>Socialområdet og Region Midtjylland</a:t>
            </a: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00" y="108000"/>
            <a:ext cx="841358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  <p:sldLayoutId id="2147483895" r:id="rId23"/>
    <p:sldLayoutId id="2147483896" r:id="rId24"/>
    <p:sldLayoutId id="2147483897" r:id="rId25"/>
    <p:sldLayoutId id="2147483898" r:id="rId26"/>
    <p:sldLayoutId id="2147483899" r:id="rId27"/>
    <p:sldLayoutId id="2147483900" r:id="rId28"/>
    <p:sldLayoutId id="2147483901" r:id="rId29"/>
    <p:sldLayoutId id="2147483902" r:id="rId30"/>
    <p:sldLayoutId id="2147483903" r:id="rId3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rgbClr val="F2B10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itchFamily="2" charset="2"/>
        <a:buNone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19906" y="2159502"/>
            <a:ext cx="10078688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4000" y="6444000"/>
            <a:ext cx="3098397" cy="308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altLang="da-DK" sz="800" b="1" dirty="0">
                <a:solidFill>
                  <a:schemeClr val="bg2"/>
                </a:solidFill>
              </a:rPr>
              <a:t>Socialområdet og Region Midtjylland</a:t>
            </a: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00" y="108000"/>
            <a:ext cx="841358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  <p:sldLayoutId id="2147483930" r:id="rId26"/>
    <p:sldLayoutId id="2147483931" r:id="rId27"/>
    <p:sldLayoutId id="2147483932" r:id="rId28"/>
    <p:sldLayoutId id="2147483933" r:id="rId2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rgbClr val="F2B10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itchFamily="2" charset="2"/>
        <a:buNone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906" y="1188000"/>
            <a:ext cx="1007868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19906" y="2159502"/>
            <a:ext cx="10078688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4000" y="6444000"/>
            <a:ext cx="3098397" cy="308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altLang="da-DK" sz="800" b="1" dirty="0">
                <a:solidFill>
                  <a:schemeClr val="bg2"/>
                </a:solidFill>
              </a:rPr>
              <a:t>Socialområdet og Region Midtjylland</a:t>
            </a: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00" y="108000"/>
            <a:ext cx="841358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  <p:sldLayoutId id="2147483957" r:id="rId23"/>
    <p:sldLayoutId id="2147483958" r:id="rId24"/>
    <p:sldLayoutId id="2147483959" r:id="rId25"/>
    <p:sldLayoutId id="2147483960" r:id="rId26"/>
    <p:sldLayoutId id="2147483961" r:id="rId27"/>
    <p:sldLayoutId id="2147483962" r:id="rId28"/>
    <p:sldLayoutId id="2147483963" r:id="rId29"/>
    <p:sldLayoutId id="2147483964" r:id="rId30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rgbClr val="F2B10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itchFamily="2" charset="2"/>
        <a:buNone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cid:image002.png@01D8FA87.DA4E6790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Logo, Region Midtjylland">
            <a:extLst>
              <a:ext uri="{FF2B5EF4-FFF2-40B4-BE49-F238E27FC236}">
                <a16:creationId xmlns:a16="http://schemas.microsoft.com/office/drawing/2014/main" id="{14501960-6975-6CAE-AD83-DC2C0B61CDD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00" y="1989634"/>
            <a:ext cx="4859463" cy="23425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D97280-FB7B-B341-A957-302A8BEE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914" y="5302002"/>
            <a:ext cx="5256584" cy="11755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>
                <a:solidFill>
                  <a:srgbClr val="F4BC30"/>
                </a:solidFill>
              </a:rPr>
              <a:t>3-meter reglen 2025</a:t>
            </a:r>
            <a:br>
              <a:rPr lang="da-DK" b="1" dirty="0">
                <a:solidFill>
                  <a:srgbClr val="F4BC30"/>
                </a:solidFill>
              </a:rPr>
            </a:br>
            <a:r>
              <a:rPr lang="da-DK" sz="2000" b="0" i="1" dirty="0">
                <a:solidFill>
                  <a:schemeClr val="bg1"/>
                </a:solidFill>
              </a:rPr>
              <a:t>Temaet: Overlevering</a:t>
            </a:r>
          </a:p>
        </p:txBody>
      </p:sp>
      <p:pic>
        <p:nvPicPr>
          <p:cNvPr id="12" name="Billede 11" descr="Logo, 3-meter reglen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82"/>
          <a:stretch>
            <a:fillRect/>
          </a:stretch>
        </p:blipFill>
        <p:spPr bwMode="auto">
          <a:xfrm rot="1009519">
            <a:off x="9878867" y="1976451"/>
            <a:ext cx="1304925" cy="10806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Undertitel 3"/>
          <p:cNvSpPr>
            <a:spLocks noGrp="1"/>
          </p:cNvSpPr>
          <p:nvPr>
            <p:ph sz="quarter" idx="10"/>
          </p:nvPr>
        </p:nvSpPr>
        <p:spPr>
          <a:xfrm rot="20760000">
            <a:off x="8845091" y="3960158"/>
            <a:ext cx="2790871" cy="1176338"/>
          </a:xfrm>
        </p:spPr>
        <p:txBody>
          <a:bodyPr/>
          <a:lstStyle/>
          <a:p>
            <a:pPr algn="ctr"/>
            <a:r>
              <a:rPr lang="da-DK" sz="1300" dirty="0">
                <a:solidFill>
                  <a:srgbClr val="F4BC30"/>
                </a:solidFill>
              </a:rPr>
              <a:t>Det, du går forbi, accepterer du. </a:t>
            </a:r>
          </a:p>
          <a:p>
            <a:pPr algn="ctr"/>
            <a:r>
              <a:rPr lang="da-DK" sz="1300" dirty="0">
                <a:solidFill>
                  <a:srgbClr val="F4BC30"/>
                </a:solidFill>
              </a:rPr>
              <a:t>- Du er din egen 'direktør’ for dine "3 meter"</a:t>
            </a:r>
          </a:p>
        </p:txBody>
      </p:sp>
    </p:spTree>
    <p:extLst>
      <p:ext uri="{BB962C8B-B14F-4D97-AF65-F5344CB8AC3E}">
        <p14:creationId xmlns:p14="http://schemas.microsoft.com/office/powerpoint/2010/main" val="31717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9906" y="765498"/>
            <a:ext cx="10078688" cy="900000"/>
          </a:xfrm>
        </p:spPr>
        <p:txBody>
          <a:bodyPr/>
          <a:lstStyle/>
          <a:p>
            <a:r>
              <a:rPr lang="da-DK" dirty="0"/>
              <a:t>Velkommen til 3-meter reglen i </a:t>
            </a:r>
            <a:br>
              <a:rPr lang="da-DK" dirty="0"/>
            </a:br>
            <a:r>
              <a:rPr lang="da-DK" dirty="0"/>
              <a:t>Region Midtjylland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707495" y="2277666"/>
            <a:ext cx="10847908" cy="3888432"/>
          </a:xfrm>
        </p:spPr>
        <p:txBody>
          <a:bodyPr/>
          <a:lstStyle/>
          <a:p>
            <a:pPr algn="l">
              <a:spcAft>
                <a:spcPts val="2400"/>
              </a:spcAft>
            </a:pPr>
            <a:r>
              <a:rPr lang="da-DK" sz="1800" dirty="0">
                <a:solidFill>
                  <a:schemeClr val="bg1"/>
                </a:solidFill>
              </a:rPr>
              <a:t>I Region Midtjylland er </a:t>
            </a:r>
            <a:r>
              <a:rPr lang="da-DK" altLang="da-DK" sz="1800" dirty="0">
                <a:solidFill>
                  <a:srgbClr val="F4BC30"/>
                </a:solidFill>
              </a:rPr>
              <a:t>3-meter reglen </a:t>
            </a:r>
            <a:r>
              <a:rPr lang="da-DK" sz="1800" dirty="0">
                <a:solidFill>
                  <a:schemeClr val="bg1"/>
                </a:solidFill>
              </a:rPr>
              <a:t>metoden, der anvendes i arbejdet med den gode sikkerhedskultur.</a:t>
            </a:r>
            <a:endParaRPr lang="da-DK" dirty="0">
              <a:solidFill>
                <a:schemeClr val="bg1"/>
              </a:solidFill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</a:rPr>
              <a:t>3-meter reglen og den gode sikkerhedskultur er en holdsport, hvor både </a:t>
            </a:r>
            <a:r>
              <a:rPr lang="da-DK" altLang="da-DK" dirty="0">
                <a:solidFill>
                  <a:srgbClr val="F4BC30"/>
                </a:solidFill>
              </a:rPr>
              <a:t>individet, gruppen, ledelsen og organisationen </a:t>
            </a:r>
            <a:r>
              <a:rPr lang="da-DK" sz="1400" dirty="0">
                <a:solidFill>
                  <a:schemeClr val="bg1"/>
                </a:solidFill>
              </a:rPr>
              <a:t>har et fælles ansvar for at:</a:t>
            </a:r>
          </a:p>
          <a:p>
            <a:pPr marL="285750" indent="-285750" algn="l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</a:rPr>
              <a:t>Ingen kommer til skade</a:t>
            </a:r>
          </a:p>
          <a:p>
            <a:pPr marL="285750" indent="-285750" algn="l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</a:rPr>
              <a:t>Der tages et fælles ansvar for at gøre opmærksom på og handle på både fysiske og psykiske arbejdsmiljøforhold, der udgør en risiko</a:t>
            </a:r>
          </a:p>
          <a:p>
            <a:pPr marL="285750" indent="-285750" algn="l">
              <a:spcAft>
                <a:spcPts val="4200"/>
              </a:spcAft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</a:rPr>
              <a:t>Alle har et medansvar for at forbedre eget og andres arbejdsmiljø</a:t>
            </a:r>
          </a:p>
          <a:p>
            <a:r>
              <a:rPr lang="da-DK" altLang="da-DK" dirty="0">
                <a:solidFill>
                  <a:srgbClr val="F4BC30"/>
                </a:solidFill>
              </a:rPr>
              <a:t>Uge 3 er hvert år tilegnet en kampagneuge for 3-meter reglen og den gode sikkerhedskultur.</a:t>
            </a:r>
          </a:p>
          <a:p>
            <a:r>
              <a:rPr lang="da-DK" sz="1800" dirty="0">
                <a:solidFill>
                  <a:srgbClr val="F4BC30"/>
                </a:solidFill>
              </a:rPr>
              <a:t>Det overordnede fokus i 2024 og 2025 er på</a:t>
            </a:r>
          </a:p>
          <a:p>
            <a:r>
              <a:rPr lang="da-DK" sz="1800" dirty="0">
                <a:solidFill>
                  <a:srgbClr val="F4BC30"/>
                </a:solidFill>
              </a:rPr>
              <a:t> ”at give </a:t>
            </a:r>
            <a:r>
              <a:rPr lang="da-DK" altLang="da-DK" sz="1800" dirty="0">
                <a:solidFill>
                  <a:srgbClr val="F4BC30"/>
                </a:solidFill>
              </a:rPr>
              <a:t>din næste det </a:t>
            </a:r>
            <a:r>
              <a:rPr lang="da-DK" sz="1800" dirty="0">
                <a:solidFill>
                  <a:srgbClr val="F4BC30"/>
                </a:solidFill>
              </a:rPr>
              <a:t>bedste”.</a:t>
            </a:r>
          </a:p>
        </p:txBody>
      </p:sp>
    </p:spTree>
    <p:extLst>
      <p:ext uri="{BB962C8B-B14F-4D97-AF65-F5344CB8AC3E}">
        <p14:creationId xmlns:p14="http://schemas.microsoft.com/office/powerpoint/2010/main" val="2680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06" y="909514"/>
            <a:ext cx="10078688" cy="900000"/>
          </a:xfrm>
        </p:spPr>
        <p:txBody>
          <a:bodyPr/>
          <a:lstStyle/>
          <a:p>
            <a:r>
              <a:rPr lang="da-DK" dirty="0"/>
              <a:t>Hvad er 3-meter reglen?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4606" y="2206106"/>
            <a:ext cx="10078688" cy="4032000"/>
          </a:xfrm>
        </p:spPr>
        <p:txBody>
          <a:bodyPr/>
          <a:lstStyle/>
          <a:p>
            <a:pPr>
              <a:buClr>
                <a:srgbClr val="F2B10F"/>
              </a:buClr>
            </a:pPr>
            <a:r>
              <a:rPr lang="da-DK" sz="2400" dirty="0">
                <a:solidFill>
                  <a:schemeClr val="bg1"/>
                </a:solidFill>
              </a:rPr>
              <a:t>3-meter reglen handler om, at alle har ansvar for det, der sker omkring os. Alle skal handle på risikoen for fysiske og psykiske arbejdsmiljøforhold, der udgør en risiko. </a:t>
            </a:r>
          </a:p>
          <a:p>
            <a:pPr>
              <a:spcAft>
                <a:spcPts val="4200"/>
              </a:spcAft>
              <a:buClr>
                <a:srgbClr val="F2B10F"/>
              </a:buClr>
            </a:pPr>
            <a:r>
              <a:rPr lang="da-DK" sz="2400" dirty="0">
                <a:solidFill>
                  <a:srgbClr val="F4BC30"/>
                </a:solidFill>
              </a:rPr>
              <a:t>Grundtanken i 3-meter reglen er:</a:t>
            </a:r>
            <a:endParaRPr lang="da-DK" sz="2400" dirty="0">
              <a:solidFill>
                <a:schemeClr val="bg1"/>
              </a:solidFill>
            </a:endParaRPr>
          </a:p>
          <a:p>
            <a:pPr marL="457200" indent="-457200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2400" dirty="0">
                <a:solidFill>
                  <a:schemeClr val="bg1"/>
                </a:solidFill>
              </a:rPr>
              <a:t>JEG er direktør i en radius af 3 meter</a:t>
            </a:r>
          </a:p>
          <a:p>
            <a:pPr marL="457200" indent="-457200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2400" dirty="0">
                <a:solidFill>
                  <a:schemeClr val="bg1"/>
                </a:solidFill>
              </a:rPr>
              <a:t>JEG vil ikke have at nogen kommer til skade</a:t>
            </a:r>
          </a:p>
          <a:p>
            <a:pPr marL="457200" indent="-457200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2400" dirty="0">
                <a:solidFill>
                  <a:schemeClr val="bg1"/>
                </a:solidFill>
              </a:rPr>
              <a:t>Hvad JEG går forbi, accepterer JEG</a:t>
            </a:r>
          </a:p>
          <a:p>
            <a:pPr marL="457200" indent="-457200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2400" dirty="0">
                <a:solidFill>
                  <a:schemeClr val="bg1"/>
                </a:solidFill>
              </a:rPr>
              <a:t>Et godt arbejdsmiljø skabes i FÆLLESSKAB </a:t>
            </a: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B655D5E-21F3-FF5F-6B86-4D8C3DFD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10" y="3541945"/>
            <a:ext cx="2804403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906" y="1053530"/>
            <a:ext cx="10078688" cy="900000"/>
          </a:xfrm>
        </p:spPr>
        <p:txBody>
          <a:bodyPr/>
          <a:lstStyle/>
          <a:p>
            <a:r>
              <a:rPr lang="da-DK" dirty="0"/>
              <a:t>Overlevering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97038" y="2133650"/>
            <a:ext cx="10078688" cy="40320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a-DK" sz="1400" dirty="0">
                <a:solidFill>
                  <a:schemeClr val="bg1"/>
                </a:solidFill>
              </a:rPr>
              <a:t>Kender du det, at </a:t>
            </a:r>
            <a:r>
              <a:rPr lang="da-DK" sz="1400" dirty="0">
                <a:solidFill>
                  <a:srgbClr val="F4BC30"/>
                </a:solidFill>
              </a:rPr>
              <a:t>kollegaen giver en opgave videre til dig, men det blev lidt forhastet</a:t>
            </a:r>
            <a:r>
              <a:rPr lang="da-DK" sz="1400" dirty="0">
                <a:solidFill>
                  <a:schemeClr val="bg1"/>
                </a:solidFill>
              </a:rPr>
              <a:t>, så du fik ikke alle informationerne? </a:t>
            </a:r>
            <a:r>
              <a:rPr lang="da-DK" sz="1400" i="1" dirty="0">
                <a:solidFill>
                  <a:schemeClr val="bg1"/>
                </a:solidFill>
              </a:rPr>
              <a:t>Hvad består opgaven præcist i, hvornår skal den være løst, hvordan ved vi, at den er løst og lidt bredere – hvad er succeskriteriet?</a:t>
            </a:r>
            <a:endParaRPr lang="da-DK" sz="1400" dirty="0">
              <a:solidFill>
                <a:schemeClr val="bg1"/>
              </a:solidFill>
            </a:endParaRPr>
          </a:p>
          <a:p>
            <a:pPr>
              <a:spcAft>
                <a:spcPts val="2400"/>
              </a:spcAft>
            </a:pPr>
            <a:r>
              <a:rPr lang="da-DK" sz="1400" dirty="0">
                <a:solidFill>
                  <a:schemeClr val="bg1"/>
                </a:solidFill>
              </a:rPr>
              <a:t>Mangelfuld overlevering af opgaver sker hver dag rundt om på arbejdspladserne, og det er ødelæggende for samarbejdet og effektiviteten.</a:t>
            </a:r>
          </a:p>
          <a:p>
            <a:r>
              <a:rPr lang="da-DK" sz="1400" dirty="0">
                <a:solidFill>
                  <a:srgbClr val="F4BC30"/>
                </a:solidFill>
              </a:rPr>
              <a:t>Derfor er det godt at være opmærksom på at:</a:t>
            </a:r>
          </a:p>
          <a:p>
            <a:pPr marL="285750" indent="-285750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</a:rPr>
              <a:t>Overlevere de nødvendige informationer</a:t>
            </a:r>
          </a:p>
          <a:p>
            <a:pPr marL="285750" indent="-285750">
              <a:spcAft>
                <a:spcPts val="2400"/>
              </a:spcAft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bg1"/>
                </a:solidFill>
              </a:rPr>
              <a:t>Spørge ind til den overleverede opgave </a:t>
            </a:r>
          </a:p>
          <a:p>
            <a:pPr>
              <a:buClr>
                <a:srgbClr val="F2B10F"/>
              </a:buClr>
            </a:pPr>
            <a:r>
              <a:rPr lang="da-DK" sz="1400" dirty="0">
                <a:solidFill>
                  <a:schemeClr val="bg1"/>
                </a:solidFill>
              </a:rPr>
              <a:t>Herved bliver opgaveløsningen rigtig, og som "afleverer" giver du det </a:t>
            </a:r>
            <a:r>
              <a:rPr lang="da-DK" sz="1400" dirty="0">
                <a:solidFill>
                  <a:srgbClr val="F4BC30"/>
                </a:solidFill>
              </a:rPr>
              <a:t>bedste til den næste</a:t>
            </a:r>
            <a:r>
              <a:rPr lang="da-DK" sz="1400" dirty="0">
                <a:solidFill>
                  <a:schemeClr val="bg1"/>
                </a:solidFill>
              </a:rPr>
              <a:t>, der går ind i opgaven.</a:t>
            </a:r>
          </a:p>
        </p:txBody>
      </p:sp>
    </p:spTree>
    <p:extLst>
      <p:ext uri="{BB962C8B-B14F-4D97-AF65-F5344CB8AC3E}">
        <p14:creationId xmlns:p14="http://schemas.microsoft.com/office/powerpoint/2010/main" val="4087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906" y="837506"/>
            <a:ext cx="10078688" cy="648072"/>
          </a:xfrm>
        </p:spPr>
        <p:txBody>
          <a:bodyPr/>
          <a:lstStyle/>
          <a:p>
            <a:r>
              <a:rPr lang="da-DK" dirty="0"/>
              <a:t>IGLO-modellen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719906" y="1557586"/>
            <a:ext cx="10775900" cy="4320480"/>
          </a:xfrm>
        </p:spPr>
        <p:txBody>
          <a:bodyPr/>
          <a:lstStyle/>
          <a:p>
            <a:pPr>
              <a:spcAft>
                <a:spcPts val="2400"/>
              </a:spcAft>
              <a:buClr>
                <a:srgbClr val="F2B10F"/>
              </a:buClr>
            </a:pPr>
            <a:r>
              <a:rPr lang="da-DK" sz="1400" dirty="0">
                <a:solidFill>
                  <a:schemeClr val="bg1"/>
                </a:solidFill>
              </a:rPr>
              <a:t>IGLO er en model som tydeliggør, at det er en </a:t>
            </a:r>
            <a:r>
              <a:rPr lang="da-DK" sz="1400" dirty="0">
                <a:solidFill>
                  <a:srgbClr val="F4BC30"/>
                </a:solidFill>
              </a:rPr>
              <a:t>fælles opgave </a:t>
            </a:r>
            <a:r>
              <a:rPr lang="da-DK" sz="1400" dirty="0">
                <a:solidFill>
                  <a:schemeClr val="bg1"/>
                </a:solidFill>
              </a:rPr>
              <a:t>at skabe og bevare den gode sikkerhedskultur på arbejdspladsen.</a:t>
            </a:r>
          </a:p>
          <a:p>
            <a:pPr>
              <a:buClr>
                <a:srgbClr val="F2B10F"/>
              </a:buClr>
            </a:pPr>
            <a:r>
              <a:rPr lang="da-DK" sz="1400" dirty="0">
                <a:solidFill>
                  <a:srgbClr val="F4BC30"/>
                </a:solidFill>
              </a:rPr>
              <a:t>IGLO er definitionerne for:</a:t>
            </a:r>
            <a:endParaRPr lang="da-DK" sz="1400" dirty="0">
              <a:solidFill>
                <a:schemeClr val="bg1"/>
              </a:solidFill>
            </a:endParaRPr>
          </a:p>
          <a:p>
            <a:pPr>
              <a:buClr>
                <a:srgbClr val="F2B10F"/>
              </a:buClr>
            </a:pPr>
            <a:r>
              <a:rPr lang="da-DK" sz="1400" dirty="0">
                <a:solidFill>
                  <a:srgbClr val="F4BC30"/>
                </a:solidFill>
              </a:rPr>
              <a:t>I</a:t>
            </a:r>
            <a:r>
              <a:rPr lang="da-DK" sz="1400" dirty="0">
                <a:solidFill>
                  <a:schemeClr val="bg1"/>
                </a:solidFill>
              </a:rPr>
              <a:t>ndivid – den enkelte ansatte</a:t>
            </a:r>
          </a:p>
          <a:p>
            <a:pPr>
              <a:buClr>
                <a:srgbClr val="F2B10F"/>
              </a:buClr>
            </a:pPr>
            <a:r>
              <a:rPr lang="da-DK" sz="1400" dirty="0">
                <a:solidFill>
                  <a:srgbClr val="F4BC30"/>
                </a:solidFill>
              </a:rPr>
              <a:t>G</a:t>
            </a:r>
            <a:r>
              <a:rPr lang="da-DK" sz="1400" dirty="0">
                <a:solidFill>
                  <a:schemeClr val="bg1"/>
                </a:solidFill>
              </a:rPr>
              <a:t>ruppe – teamet eller gruppen af de nærmeste kollegaer</a:t>
            </a:r>
          </a:p>
          <a:p>
            <a:pPr>
              <a:buClr>
                <a:srgbClr val="F2B10F"/>
              </a:buClr>
            </a:pPr>
            <a:r>
              <a:rPr lang="da-DK" sz="1400" dirty="0">
                <a:solidFill>
                  <a:srgbClr val="F4BC30"/>
                </a:solidFill>
              </a:rPr>
              <a:t>L</a:t>
            </a:r>
            <a:r>
              <a:rPr lang="da-DK" sz="1400" dirty="0">
                <a:solidFill>
                  <a:schemeClr val="bg1"/>
                </a:solidFill>
              </a:rPr>
              <a:t>edelse – ledelse på alle niveauer</a:t>
            </a:r>
          </a:p>
          <a:p>
            <a:pPr>
              <a:spcAft>
                <a:spcPts val="2400"/>
              </a:spcAft>
              <a:buClr>
                <a:srgbClr val="F2B10F"/>
              </a:buClr>
            </a:pPr>
            <a:r>
              <a:rPr lang="da-DK" sz="1400" dirty="0">
                <a:solidFill>
                  <a:srgbClr val="F4BC30"/>
                </a:solidFill>
              </a:rPr>
              <a:t>O</a:t>
            </a:r>
            <a:r>
              <a:rPr lang="da-DK" sz="1400" dirty="0">
                <a:solidFill>
                  <a:schemeClr val="bg1"/>
                </a:solidFill>
              </a:rPr>
              <a:t>rganisation – MED- og arbejdsmiljøorganisationen (AMG)</a:t>
            </a:r>
          </a:p>
          <a:p>
            <a:pPr>
              <a:buClr>
                <a:srgbClr val="F2B10F"/>
              </a:buClr>
            </a:pPr>
            <a:r>
              <a:rPr lang="da-DK" sz="1400" dirty="0">
                <a:solidFill>
                  <a:schemeClr val="bg1"/>
                </a:solidFill>
              </a:rPr>
              <a:t>Ifølge arbejdsmiljøloven er det lederens </a:t>
            </a:r>
            <a:r>
              <a:rPr lang="da-DK" sz="1400" i="1" dirty="0">
                <a:solidFill>
                  <a:schemeClr val="bg1"/>
                </a:solidFill>
              </a:rPr>
              <a:t>ansvar</a:t>
            </a:r>
            <a:r>
              <a:rPr lang="da-DK" sz="1400" dirty="0">
                <a:solidFill>
                  <a:schemeClr val="bg1"/>
                </a:solidFill>
              </a:rPr>
              <a:t> at tage hånd om arbejdsmiljøet </a:t>
            </a:r>
          </a:p>
          <a:p>
            <a:pPr>
              <a:buClr>
                <a:srgbClr val="F2B10F"/>
              </a:buClr>
            </a:pPr>
            <a:r>
              <a:rPr lang="da-DK" sz="1400" dirty="0">
                <a:solidFill>
                  <a:schemeClr val="bg1"/>
                </a:solidFill>
              </a:rPr>
              <a:t>– Arbejdsmiljørepræsentanten er den gode </a:t>
            </a:r>
            <a:r>
              <a:rPr lang="da-DK" sz="1400" i="1" dirty="0">
                <a:solidFill>
                  <a:schemeClr val="bg1"/>
                </a:solidFill>
              </a:rPr>
              <a:t>hjælper</a:t>
            </a:r>
            <a:r>
              <a:rPr lang="da-DK" sz="1400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2400"/>
              </a:spcAft>
              <a:buClr>
                <a:srgbClr val="F2B10F"/>
              </a:buClr>
            </a:pPr>
            <a:r>
              <a:rPr lang="da-DK" sz="1400" dirty="0">
                <a:solidFill>
                  <a:schemeClr val="bg1"/>
                </a:solidFill>
              </a:rPr>
              <a:t>I hverdagen </a:t>
            </a:r>
            <a:r>
              <a:rPr lang="da-DK" sz="1400" i="1" dirty="0">
                <a:solidFill>
                  <a:schemeClr val="bg1"/>
                </a:solidFill>
              </a:rPr>
              <a:t>skabes</a:t>
            </a:r>
            <a:r>
              <a:rPr lang="da-DK" sz="1400" dirty="0">
                <a:solidFill>
                  <a:schemeClr val="bg1"/>
                </a:solidFill>
              </a:rPr>
              <a:t> den </a:t>
            </a:r>
            <a:r>
              <a:rPr lang="da-DK" sz="1400" dirty="0">
                <a:solidFill>
                  <a:srgbClr val="F4BC30"/>
                </a:solidFill>
              </a:rPr>
              <a:t>gode sikkerhedskultur </a:t>
            </a:r>
            <a:r>
              <a:rPr lang="da-DK" sz="1400" dirty="0">
                <a:solidFill>
                  <a:schemeClr val="bg1"/>
                </a:solidFill>
              </a:rPr>
              <a:t>ved hjælp af alle på arbejdspladsen</a:t>
            </a:r>
          </a:p>
          <a:p>
            <a:pPr>
              <a:buClr>
                <a:srgbClr val="F2B10F"/>
              </a:buClr>
            </a:pPr>
            <a:r>
              <a:rPr lang="da-DK" sz="1400" dirty="0">
                <a:solidFill>
                  <a:srgbClr val="F4BC30"/>
                </a:solidFill>
              </a:rPr>
              <a:t>Princippet i IGLO-modellen er, at de vellykkede forandringer i arbejdsmiljøet bedst opnås, når indsatsen er flerstrenget og understøttes på alle 4 niveauer.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F70709A-F9FC-A635-4D82-4071588B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486" y="2553494"/>
            <a:ext cx="1866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93C3A-B137-72AD-1C76-E39397F2A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EFB711B-EA6A-45CB-79EF-BF208B49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6" y="765498"/>
            <a:ext cx="10078688" cy="900000"/>
          </a:xfrm>
        </p:spPr>
        <p:txBody>
          <a:bodyPr/>
          <a:lstStyle/>
          <a:p>
            <a:r>
              <a:rPr lang="da-DK" dirty="0"/>
              <a:t>IGLO - Bud på handlemuligheder </a:t>
            </a:r>
            <a:br>
              <a:rPr lang="da-DK" dirty="0"/>
            </a:br>
            <a:r>
              <a:rPr lang="da-DK" dirty="0"/>
              <a:t>vedr. temaet overlevering</a:t>
            </a:r>
            <a:endParaRPr lang="en-IN" dirty="0"/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503CB22A-6657-A064-6DE3-2A2CCA0717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2284" y="1944216"/>
            <a:ext cx="7019106" cy="414987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a-DK" sz="1000" b="1" u="sng" dirty="0">
                <a:solidFill>
                  <a:srgbClr val="F4BC30"/>
                </a:solidFill>
              </a:rPr>
              <a:t>For at sikre en god overlevering skal:</a:t>
            </a:r>
          </a:p>
          <a:p>
            <a:r>
              <a:rPr lang="da-DK" sz="1000" b="1" dirty="0">
                <a:solidFill>
                  <a:srgbClr val="F4BC30"/>
                </a:solidFill>
              </a:rPr>
              <a:t>Individet </a:t>
            </a:r>
            <a:r>
              <a:rPr lang="da-DK" sz="1000" b="1" dirty="0">
                <a:solidFill>
                  <a:schemeClr val="bg1"/>
                </a:solidFill>
              </a:rPr>
              <a:t>(se actioncard om ‘Overlevering’)</a:t>
            </a:r>
          </a:p>
          <a:p>
            <a:pPr marL="285750" lvl="1" indent="-285750"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Kommunikere tydeligt</a:t>
            </a:r>
          </a:p>
          <a:p>
            <a:pPr marL="285750" lvl="1" indent="-285750"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Få og give feedback</a:t>
            </a:r>
          </a:p>
          <a:p>
            <a:pPr marL="285750" lvl="1" indent="-285750">
              <a:spcAft>
                <a:spcPts val="1800"/>
              </a:spcAft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Understøtte psykologisk tryghed</a:t>
            </a:r>
          </a:p>
          <a:p>
            <a:pPr>
              <a:defRPr/>
            </a:pPr>
            <a:r>
              <a:rPr lang="da-DK" sz="1000" b="1" dirty="0">
                <a:solidFill>
                  <a:srgbClr val="F4BC30"/>
                </a:solidFill>
              </a:rPr>
              <a:t>Gruppen</a:t>
            </a:r>
          </a:p>
          <a:p>
            <a:pPr marL="285750" lvl="1" indent="-285750"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Hjælpe hinanden mht. hvad der er vigtigt af få sagt i en overlevering</a:t>
            </a:r>
          </a:p>
          <a:p>
            <a:pPr marL="285750" lvl="1" indent="-285750"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Sikre et trygt rum til at tale om de svære ting/dilemmaer</a:t>
            </a:r>
          </a:p>
          <a:p>
            <a:pPr marL="285750" lvl="1" indent="-285750">
              <a:spcAft>
                <a:spcPts val="1800"/>
              </a:spcAft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Vurdere om ledelsen skal involveres</a:t>
            </a:r>
          </a:p>
          <a:p>
            <a:pPr>
              <a:defRPr/>
            </a:pPr>
            <a:r>
              <a:rPr lang="da-DK" sz="1000" b="1" dirty="0">
                <a:solidFill>
                  <a:srgbClr val="F4BC30"/>
                </a:solidFill>
              </a:rPr>
              <a:t>Ledelsen</a:t>
            </a:r>
          </a:p>
          <a:p>
            <a:pPr marL="285750" lvl="1" indent="-285750"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Sikre og understøtte en god overleveringskultur (være kulturbærende)</a:t>
            </a:r>
          </a:p>
          <a:p>
            <a:pPr marL="285750" lvl="1" indent="-285750"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Sikre adgang til de rette metoder til en god overlevering – både mono og tværfagligt</a:t>
            </a:r>
          </a:p>
          <a:p>
            <a:pPr marL="285750" lvl="1" indent="-285750"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Inddrage de ansatte i løsninger og tiltag</a:t>
            </a:r>
          </a:p>
          <a:p>
            <a:pPr marL="285750" lvl="1" indent="-285750">
              <a:spcAft>
                <a:spcPts val="1800"/>
              </a:spcAft>
              <a:buClr>
                <a:srgbClr val="F2B10F"/>
              </a:buClr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Understøtte psykologisk tryghed/sikkerhed ved at føre en åben og konstruktiv dialog</a:t>
            </a:r>
            <a:endParaRPr lang="da-DK" sz="100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da-DK" sz="1000" b="1" dirty="0">
                <a:solidFill>
                  <a:srgbClr val="F4BC30"/>
                </a:solidFill>
              </a:rPr>
              <a:t>Organisationen</a:t>
            </a:r>
          </a:p>
          <a:p>
            <a:pPr marL="285750" indent="-285750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bg1"/>
                </a:solidFill>
              </a:rPr>
              <a:t>Vurdere mulige årsager til når overlevering på en afdeling ikke er optimalt og gå i dialog herom</a:t>
            </a:r>
          </a:p>
          <a:p>
            <a:pPr marL="285750" indent="-285750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bg1"/>
                </a:solidFill>
              </a:rPr>
              <a:t>Sikre rammen for den nødvendige og tilstrækkelige instruktion, sparring, tryghed og oplæring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C67E3456-A12B-01E2-162F-A2E0AB1266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 rot="1114980">
            <a:off x="9757844" y="2083091"/>
            <a:ext cx="1224507" cy="590931"/>
          </a:xfr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da-DK" sz="1200" b="1" kern="1200" dirty="0">
                <a:solidFill>
                  <a:schemeClr val="bg1"/>
                </a:solidFill>
              </a:rPr>
              <a:t>Brug det lilla Actioncard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82B6B8-2F0E-5D4A-7379-9C2CA79E4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4" y="1797095"/>
            <a:ext cx="2383005" cy="2856835"/>
          </a:xfrm>
          <a:prstGeom prst="rect">
            <a:avLst/>
          </a:prstGeom>
        </p:spPr>
      </p:pic>
      <p:sp>
        <p:nvSpPr>
          <p:cNvPr id="15" name="Pladsholder til indhold 4">
            <a:extLst>
              <a:ext uri="{FF2B5EF4-FFF2-40B4-BE49-F238E27FC236}">
                <a16:creationId xmlns:a16="http://schemas.microsoft.com/office/drawing/2014/main" id="{8F9CFB23-F59C-5A91-C9BD-4006F0EB1F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623598" y="5806058"/>
            <a:ext cx="1348983" cy="307777"/>
          </a:xfr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da-DK" sz="1000" b="1" dirty="0">
                <a:solidFill>
                  <a:schemeClr val="bg1"/>
                </a:solidFill>
              </a:rPr>
              <a:t>- Se også det grønne Actioncard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3CE00BC-974D-6AEF-E7C0-F1ECFABDA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49" y="4761161"/>
            <a:ext cx="1382697" cy="15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9906" y="765498"/>
            <a:ext cx="10078688" cy="900000"/>
          </a:xfrm>
        </p:spPr>
        <p:txBody>
          <a:bodyPr/>
          <a:lstStyle/>
          <a:p>
            <a:r>
              <a:rPr lang="da-DK" dirty="0"/>
              <a:t>Eksempel på et værktøj til overlevering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334567" y="2565698"/>
            <a:ext cx="11665295" cy="273630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a-DK" sz="1400" dirty="0">
                <a:solidFill>
                  <a:srgbClr val="F4BC30"/>
                </a:solidFill>
              </a:rPr>
              <a:t>Her kommer de seks vigtigste punkter, som du kan bruge på din arbejdsplads:</a:t>
            </a:r>
            <a:endParaRPr lang="da-DK" sz="1400" dirty="0">
              <a:solidFill>
                <a:schemeClr val="bg1"/>
              </a:solidFill>
            </a:endParaRPr>
          </a:p>
          <a:p>
            <a:pPr marL="228600" indent="-228600">
              <a:buClr>
                <a:srgbClr val="F2B10F"/>
              </a:buClr>
              <a:buFont typeface="+mj-lt"/>
              <a:buAutoNum type="arabicPeriod"/>
            </a:pPr>
            <a:r>
              <a:rPr lang="da-DK" sz="1400" dirty="0">
                <a:solidFill>
                  <a:schemeClr val="bg1"/>
                </a:solidFill>
              </a:rPr>
              <a:t>Fortæl præcist, hvad opgaven går ud på. Så ved din kollega, hvad det drejer sig om.</a:t>
            </a:r>
          </a:p>
          <a:p>
            <a:pPr marL="228600" indent="-228600">
              <a:buClr>
                <a:srgbClr val="F2B10F"/>
              </a:buClr>
              <a:buFont typeface="+mj-lt"/>
              <a:buAutoNum type="arabicPeriod"/>
            </a:pPr>
            <a:r>
              <a:rPr lang="da-DK" sz="1400" dirty="0">
                <a:solidFill>
                  <a:schemeClr val="bg1"/>
                </a:solidFill>
              </a:rPr>
              <a:t>Beskriv, hvad beviset er, for at opgaven er fuldført! Så ved din kollega, hvornår opgaven er færdig!</a:t>
            </a:r>
          </a:p>
          <a:p>
            <a:pPr marL="228600" indent="-228600">
              <a:buClr>
                <a:srgbClr val="F2B10F"/>
              </a:buClr>
              <a:buFont typeface="+mj-lt"/>
              <a:buAutoNum type="arabicPeriod"/>
            </a:pPr>
            <a:r>
              <a:rPr lang="da-DK" sz="1400" dirty="0">
                <a:solidFill>
                  <a:schemeClr val="bg1"/>
                </a:solidFill>
              </a:rPr>
              <a:t>Fortæl, hvad det betyder for sagen, at opgaven bliver løst. Det skaber motivation!</a:t>
            </a:r>
          </a:p>
          <a:p>
            <a:pPr marL="228600" indent="-228600">
              <a:buClr>
                <a:srgbClr val="F2B10F"/>
              </a:buClr>
              <a:buFont typeface="+mj-lt"/>
              <a:buAutoNum type="arabicPeriod"/>
            </a:pPr>
            <a:r>
              <a:rPr lang="da-DK" sz="1400" dirty="0">
                <a:solidFill>
                  <a:schemeClr val="bg1"/>
                </a:solidFill>
              </a:rPr>
              <a:t>Hvis muligt, referer til en tidligere lignende opgave. Det gør opgaven nemmere at forstå.</a:t>
            </a:r>
          </a:p>
          <a:p>
            <a:pPr marL="228600" indent="-228600">
              <a:buClr>
                <a:srgbClr val="F2B10F"/>
              </a:buClr>
              <a:buFont typeface="+mj-lt"/>
              <a:buAutoNum type="arabicPeriod"/>
            </a:pPr>
            <a:r>
              <a:rPr lang="da-DK" sz="1400" dirty="0">
                <a:solidFill>
                  <a:schemeClr val="bg1"/>
                </a:solidFill>
              </a:rPr>
              <a:t>Aftal et tidspunkt for, hvornår opgaven er løst. Så undgår I misforståelser.</a:t>
            </a:r>
          </a:p>
          <a:p>
            <a:pPr marL="228600" indent="-228600">
              <a:spcAft>
                <a:spcPts val="2400"/>
              </a:spcAft>
              <a:buClr>
                <a:srgbClr val="F2B10F"/>
              </a:buClr>
              <a:buFont typeface="+mj-lt"/>
              <a:buAutoNum type="arabicPeriod"/>
            </a:pPr>
            <a:r>
              <a:rPr lang="da-DK" sz="1400" dirty="0">
                <a:solidFill>
                  <a:schemeClr val="bg1"/>
                </a:solidFill>
              </a:rPr>
              <a:t>I skal afstemme eventuelle løse ender, inden modtageren af opgaven siger JA. ”</a:t>
            </a:r>
            <a:r>
              <a:rPr lang="da-DK" sz="1400" dirty="0">
                <a:solidFill>
                  <a:srgbClr val="F4BC30"/>
                </a:solidFill>
              </a:rPr>
              <a:t>Nu er opgaven modtaget, og vi har en aftale</a:t>
            </a:r>
            <a:r>
              <a:rPr lang="da-DK" sz="1400" dirty="0">
                <a:solidFill>
                  <a:schemeClr val="bg1"/>
                </a:solidFill>
              </a:rPr>
              <a:t>”.</a:t>
            </a:r>
          </a:p>
          <a:p>
            <a:r>
              <a:rPr lang="da-DK" sz="1400" dirty="0">
                <a:solidFill>
                  <a:schemeClr val="bg1"/>
                </a:solidFill>
              </a:rPr>
              <a:t>Se også – </a:t>
            </a:r>
            <a:r>
              <a:rPr lang="da-DK" sz="1400" dirty="0">
                <a:solidFill>
                  <a:srgbClr val="F4BC30"/>
                </a:solidFill>
              </a:rPr>
              <a:t>temaet samarbejde</a:t>
            </a:r>
            <a:endParaRPr lang="da-D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06" y="909514"/>
            <a:ext cx="10078688" cy="900000"/>
          </a:xfrm>
        </p:spPr>
        <p:txBody>
          <a:bodyPr/>
          <a:lstStyle/>
          <a:p>
            <a:r>
              <a:rPr lang="da-DK" dirty="0"/>
              <a:t>Drøftelse i plenum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50590" y="1917626"/>
            <a:ext cx="11568344" cy="3312368"/>
          </a:xfrm>
        </p:spPr>
        <p:txBody>
          <a:bodyPr/>
          <a:lstStyle/>
          <a:p>
            <a:pPr marL="457200" indent="-457200">
              <a:buClr>
                <a:srgbClr val="F2B10F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bg1"/>
                </a:solidFill>
              </a:rPr>
              <a:t>Hvordan vil vi styrke sikkerhedskulturen via temaet </a:t>
            </a:r>
            <a:r>
              <a:rPr lang="da-DK" i="1" dirty="0">
                <a:solidFill>
                  <a:srgbClr val="F4BC30"/>
                </a:solidFill>
              </a:rPr>
              <a:t>overlevering </a:t>
            </a:r>
            <a:r>
              <a:rPr lang="da-DK" dirty="0">
                <a:solidFill>
                  <a:schemeClr val="bg1"/>
                </a:solidFill>
              </a:rPr>
              <a:t>hos os - ud fra IGLO-modellen?</a:t>
            </a:r>
          </a:p>
          <a:p>
            <a:pPr marL="1655203" lvl="1" indent="-457200">
              <a:buClr>
                <a:srgbClr val="F2B10F"/>
              </a:buClr>
            </a:pPr>
            <a:r>
              <a:rPr lang="da-DK" dirty="0">
                <a:solidFill>
                  <a:schemeClr val="bg1"/>
                </a:solidFill>
              </a:rPr>
              <a:t>Hvem gør hvad - helt konkret?</a:t>
            </a:r>
          </a:p>
          <a:p>
            <a:pPr marL="1655203" lvl="1" indent="-457200">
              <a:buClr>
                <a:srgbClr val="F2B10F"/>
              </a:buClr>
            </a:pPr>
            <a:r>
              <a:rPr lang="da-DK" dirty="0">
                <a:solidFill>
                  <a:schemeClr val="bg1"/>
                </a:solidFill>
              </a:rPr>
              <a:t>Hvad er næste skridt?</a:t>
            </a:r>
          </a:p>
          <a:p>
            <a:pPr marL="1655203" lvl="1" indent="-457200">
              <a:buClr>
                <a:srgbClr val="F2B10F"/>
              </a:buClr>
            </a:pPr>
            <a:r>
              <a:rPr lang="da-DK" dirty="0">
                <a:solidFill>
                  <a:schemeClr val="bg1"/>
                </a:solidFill>
              </a:rPr>
              <a:t>Hvordan husker vi hinanden på at bruge 3-meter reglen i hverdagen?</a:t>
            </a:r>
          </a:p>
        </p:txBody>
      </p:sp>
    </p:spTree>
    <p:extLst>
      <p:ext uri="{BB962C8B-B14F-4D97-AF65-F5344CB8AC3E}">
        <p14:creationId xmlns:p14="http://schemas.microsoft.com/office/powerpoint/2010/main" val="41750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026B9C26-36EA-4739-B75C-F4B01A0B7BEC}" vid="{9235BEF5-F166-4813-91EC-35E9200DD150}"/>
    </a:ext>
  </a:extLst>
</a:theme>
</file>

<file path=ppt/theme/theme2.xml><?xml version="1.0" encoding="utf-8"?>
<a:theme xmlns:a="http://schemas.openxmlformats.org/drawingml/2006/main" name="1_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026B9C26-36EA-4739-B75C-F4B01A0B7BEC}" vid="{9235BEF5-F166-4813-91EC-35E9200DD150}"/>
    </a:ext>
  </a:extLst>
</a:theme>
</file>

<file path=ppt/theme/theme3.xml><?xml version="1.0" encoding="utf-8"?>
<a:theme xmlns:a="http://schemas.openxmlformats.org/drawingml/2006/main" name="2_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026B9C26-36EA-4739-B75C-F4B01A0B7BEC}" vid="{9235BEF5-F166-4813-91EC-35E9200DD150}"/>
    </a:ext>
  </a:extLst>
</a:theme>
</file>

<file path=ppt/theme/theme4.xml><?xml version="1.0" encoding="utf-8"?>
<a:theme xmlns:a="http://schemas.openxmlformats.org/drawingml/2006/main" name="3_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026B9C26-36EA-4739-B75C-F4B01A0B7BEC}" vid="{9235BEF5-F166-4813-91EC-35E9200DD150}"/>
    </a:ext>
  </a:extLst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</TotalTime>
  <Words>810</Words>
  <Application>Microsoft Office PowerPoint</Application>
  <PresentationFormat>Custom</PresentationFormat>
  <Paragraphs>75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Verdana</vt:lpstr>
      <vt:lpstr>Wingdings</vt:lpstr>
      <vt:lpstr>RM-multicolour_16-9_v02</vt:lpstr>
      <vt:lpstr>1_RM-multicolour_16-9_v02</vt:lpstr>
      <vt:lpstr>2_RM-multicolour_16-9_v02</vt:lpstr>
      <vt:lpstr>3_RM-multicolour_16-9_v02</vt:lpstr>
      <vt:lpstr>3-meter reglen 2025 Temaet: Overlevering</vt:lpstr>
      <vt:lpstr>Velkommen til 3-meter reglen i  Region Midtjylland</vt:lpstr>
      <vt:lpstr>Hvad er 3-meter reglen?</vt:lpstr>
      <vt:lpstr>Overlevering</vt:lpstr>
      <vt:lpstr>IGLO-modellen</vt:lpstr>
      <vt:lpstr>IGLO - Bud på handlemuligheder  vedr. temaet overlevering</vt:lpstr>
      <vt:lpstr>Eksempel på et værktøj til overlevering</vt:lpstr>
      <vt:lpstr>Drøftelse i plenum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3-meter reglen 2025 Temaet: Overlevering</dc:title>
  <dc:creator>Lotte Koldtoft</dc:creator>
  <cp:revision>86</cp:revision>
  <cp:lastPrinted>2020-01-23T11:37:56Z</cp:lastPrinted>
  <dcterms:created xsi:type="dcterms:W3CDTF">2022-11-21T10:30:04Z</dcterms:created>
  <dcterms:modified xsi:type="dcterms:W3CDTF">2024-11-15T05:19:24Z</dcterms:modified>
</cp:coreProperties>
</file>