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71" r:id="rId2"/>
  </p:sldMasterIdLst>
  <p:notesMasterIdLst>
    <p:notesMasterId r:id="rId11"/>
  </p:notesMasterIdLst>
  <p:handoutMasterIdLst>
    <p:handoutMasterId r:id="rId12"/>
  </p:handoutMasterIdLst>
  <p:sldIdLst>
    <p:sldId id="285" r:id="rId3"/>
    <p:sldId id="302" r:id="rId4"/>
    <p:sldId id="305" r:id="rId5"/>
    <p:sldId id="296" r:id="rId6"/>
    <p:sldId id="308" r:id="rId7"/>
    <p:sldId id="298" r:id="rId8"/>
    <p:sldId id="300" r:id="rId9"/>
    <p:sldId id="299" r:id="rId10"/>
  </p:sldIdLst>
  <p:sldSz cx="12190413" cy="6859588"/>
  <p:notesSz cx="6797675" cy="9926638"/>
  <p:custDataLst>
    <p:tags r:id="rId13"/>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C30"/>
    <a:srgbClr val="F2B10F"/>
    <a:srgbClr val="9F74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90E2A-2032-48EF-89CC-386A80205602}" v="6" dt="2024-11-08T10:00:56.59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91" autoAdjust="0"/>
    <p:restoredTop sz="90272" autoAdjust="0"/>
  </p:normalViewPr>
  <p:slideViewPr>
    <p:cSldViewPr>
      <p:cViewPr>
        <p:scale>
          <a:sx n="33" d="100"/>
          <a:sy n="33" d="100"/>
        </p:scale>
        <p:origin x="1080" y="696"/>
      </p:cViewPr>
      <p:guideLst>
        <p:guide orient="horz" pos="2161"/>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47" d="100"/>
          <a:sy n="47"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1847DA5-816F-41A7-9D02-B30806759A3A}" type="datetimeFigureOut">
              <a:rPr lang="da-DK" smtClean="0"/>
              <a:t>15-11-2024</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8092FC4-1DA9-411A-AD00-D2E8F54C685A}" type="slidenum">
              <a:rPr lang="da-DK" smtClean="0"/>
              <a:t>‹#›</a:t>
            </a:fld>
            <a:endParaRPr lang="da-DK"/>
          </a:p>
        </p:txBody>
      </p:sp>
    </p:spTree>
    <p:extLst>
      <p:ext uri="{BB962C8B-B14F-4D97-AF65-F5344CB8AC3E}">
        <p14:creationId xmlns:p14="http://schemas.microsoft.com/office/powerpoint/2010/main" val="385511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15-11-2024</a:t>
            </a:fld>
            <a:endParaRPr lang="da-DK"/>
          </a:p>
        </p:txBody>
      </p:sp>
      <p:sp>
        <p:nvSpPr>
          <p:cNvPr id="4" name="Pladsholder til diasbillede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evt. metodeguiden for dette tema</a:t>
            </a:r>
          </a:p>
        </p:txBody>
      </p:sp>
      <p:sp>
        <p:nvSpPr>
          <p:cNvPr id="4" name="Pladsholder til slidenummer 3"/>
          <p:cNvSpPr>
            <a:spLocks noGrp="1"/>
          </p:cNvSpPr>
          <p:nvPr>
            <p:ph type="sldNum" sz="quarter" idx="5"/>
          </p:nvPr>
        </p:nvSpPr>
        <p:spPr/>
        <p:txBody>
          <a:bodyPr/>
          <a:lstStyle/>
          <a:p>
            <a:fld id="{9935DAE1-4DBC-4EBB-A0F7-2243D879E830}" type="slidenum">
              <a:rPr lang="da-DK" smtClean="0"/>
              <a:t>1</a:t>
            </a:fld>
            <a:endParaRPr lang="da-DK"/>
          </a:p>
        </p:txBody>
      </p:sp>
    </p:spTree>
    <p:extLst>
      <p:ext uri="{BB962C8B-B14F-4D97-AF65-F5344CB8AC3E}">
        <p14:creationId xmlns:p14="http://schemas.microsoft.com/office/powerpoint/2010/main" val="373682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6</a:t>
            </a:fld>
            <a:endParaRPr lang="da-DK"/>
          </a:p>
        </p:txBody>
      </p:sp>
    </p:spTree>
    <p:extLst>
      <p:ext uri="{BB962C8B-B14F-4D97-AF65-F5344CB8AC3E}">
        <p14:creationId xmlns:p14="http://schemas.microsoft.com/office/powerpoint/2010/main" val="97777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7</a:t>
            </a:fld>
            <a:endParaRPr lang="da-DK"/>
          </a:p>
        </p:txBody>
      </p:sp>
    </p:spTree>
    <p:extLst>
      <p:ext uri="{BB962C8B-B14F-4D97-AF65-F5344CB8AC3E}">
        <p14:creationId xmlns:p14="http://schemas.microsoft.com/office/powerpoint/2010/main" val="119918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7" name="Rectangle 113"/>
          <p:cNvSpPr>
            <a:spLocks noGrp="1" noChangeAspect="1" noChangeArrowheads="1"/>
          </p:cNvSpPr>
          <p:nvPr>
            <p:ph type="subTitle" sz="quarter" idx="1" hasCustomPrompt="1"/>
          </p:nvPr>
        </p:nvSpPr>
        <p:spPr>
          <a:xfrm>
            <a:off x="694606" y="5342988"/>
            <a:ext cx="10801200"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41881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6">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657586"/>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sp>
        <p:nvSpPr>
          <p:cNvPr id="3" name="Pladsholder til indhold 2"/>
          <p:cNvSpPr>
            <a:spLocks noGrp="1"/>
          </p:cNvSpPr>
          <p:nvPr>
            <p:ph idx="1" hasCustomPrompt="1"/>
          </p:nvPr>
        </p:nvSpPr>
        <p:spPr>
          <a:xfrm>
            <a:off x="719906" y="1557586"/>
            <a:ext cx="10078688" cy="4958414"/>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9" name="Content Placeholder 8">
            <a:extLst>
              <a:ext uri="{FF2B5EF4-FFF2-40B4-BE49-F238E27FC236}">
                <a16:creationId xmlns:a16="http://schemas.microsoft.com/office/drawing/2014/main" id="{006722E7-2A04-216C-A0EC-38371FBBAE73}"/>
              </a:ext>
            </a:extLst>
          </p:cNvPr>
          <p:cNvSpPr>
            <a:spLocks noGrp="1"/>
          </p:cNvSpPr>
          <p:nvPr>
            <p:ph sz="quarter" idx="10"/>
          </p:nvPr>
        </p:nvSpPr>
        <p:spPr>
          <a:xfrm>
            <a:off x="9983787" y="1701800"/>
            <a:ext cx="1655763" cy="647700"/>
          </a:xfrm>
        </p:spPr>
        <p:txBody>
          <a:bodyPr/>
          <a:lstStyle>
            <a:lvl1pPr>
              <a:defRPr sz="1200"/>
            </a:lvl1pPr>
          </a:lstStyle>
          <a:p>
            <a:pPr lvl="0"/>
            <a:endParaRPr lang="en-US" dirty="0"/>
          </a:p>
        </p:txBody>
      </p:sp>
      <p:pic>
        <p:nvPicPr>
          <p:cNvPr id="2" name="Billede 5" descr="cid:image002.png@01D8FA87.DA4E6790">
            <a:extLst>
              <a:ext uri="{FF2B5EF4-FFF2-40B4-BE49-F238E27FC236}">
                <a16:creationId xmlns:a16="http://schemas.microsoft.com/office/drawing/2014/main" id="{A6CABCCC-F3EC-A907-38ED-81772E8F8C65}"/>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32616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pic>
        <p:nvPicPr>
          <p:cNvPr id="4" name="Billede 13" descr="Decorative">
            <a:extLst>
              <a:ext uri="{FF2B5EF4-FFF2-40B4-BE49-F238E27FC236}">
                <a16:creationId xmlns:a16="http://schemas.microsoft.com/office/drawing/2014/main" id="{E26406CB-4959-A6AC-B6C4-63E7662A56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46936" y="2370393"/>
            <a:ext cx="4059421" cy="3067426"/>
          </a:xfrm>
          <a:prstGeom prst="rect">
            <a:avLst/>
          </a:prstGeom>
        </p:spPr>
      </p:pic>
    </p:spTree>
    <p:extLst>
      <p:ext uri="{BB962C8B-B14F-4D97-AF65-F5344CB8AC3E}">
        <p14:creationId xmlns:p14="http://schemas.microsoft.com/office/powerpoint/2010/main" val="19758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16453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5"/>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accent5"/>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034385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800000"/>
            <a:ext cx="10080000"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00" y="2700000"/>
            <a:ext cx="10080000" cy="3600000"/>
          </a:xfrm>
        </p:spPr>
        <p:txBody>
          <a:bodyPr anchor="t" anchorCtr="0"/>
          <a:lstStyle/>
          <a:p>
            <a:pPr lvl="0"/>
            <a:r>
              <a:rPr lang="da-DK" altLang="da-DK" dirty="0"/>
              <a:t>Skriv tekst eller klik på ikon for at tilføje indhold</a:t>
            </a:r>
          </a:p>
        </p:txBody>
      </p:sp>
      <p:sp>
        <p:nvSpPr>
          <p:cNvPr id="4" name="Pladsholder til tekst 3"/>
          <p:cNvSpPr>
            <a:spLocks noGrp="1"/>
          </p:cNvSpPr>
          <p:nvPr>
            <p:ph type="body" sz="quarter" idx="12" hasCustomPrompt="1"/>
          </p:nvPr>
        </p:nvSpPr>
        <p:spPr>
          <a:xfrm>
            <a:off x="0" y="1188000"/>
            <a:ext cx="2502174"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16587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0" y="576000"/>
            <a:ext cx="12190413"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483631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000" y="576000"/>
            <a:ext cx="4500000"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649" y="3141698"/>
            <a:ext cx="115197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200583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00" y="1800000"/>
            <a:ext cx="10080000"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00" y="828000"/>
            <a:ext cx="10080000"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00" y="6048000"/>
            <a:ext cx="10080000"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66D24FC3-458B-D284-0C5F-EB1D506ACF40}"/>
              </a:ext>
            </a:extLst>
          </p:cNvPr>
          <p:cNvSpPr>
            <a:spLocks noGrp="1"/>
          </p:cNvSpPr>
          <p:nvPr>
            <p:ph type="title"/>
          </p:nvPr>
        </p:nvSpPr>
        <p:spPr>
          <a:xfrm>
            <a:off x="3582000" y="5278592"/>
            <a:ext cx="5256584" cy="1175538"/>
          </a:xfrm>
        </p:spPr>
        <p:txBody>
          <a:bodyPr anchor="t"/>
          <a:lstStyle>
            <a:lvl1pPr algn="ctr">
              <a:defRPr lang="en-IN" sz="2600" b="1" dirty="0">
                <a:solidFill>
                  <a:srgbClr val="F4BC30"/>
                </a:solidFill>
                <a:latin typeface="+mn-lt"/>
                <a:ea typeface="+mn-ea"/>
                <a:cs typeface="+mn-cs"/>
              </a:defRPr>
            </a:lvl1pPr>
          </a:lstStyle>
          <a:p>
            <a:endParaRPr lang="en-IN" dirty="0"/>
          </a:p>
        </p:txBody>
      </p:sp>
      <p:cxnSp>
        <p:nvCxnSpPr>
          <p:cNvPr id="8" name="Buet forbindelse 9">
            <a:extLst>
              <a:ext uri="{FF2B5EF4-FFF2-40B4-BE49-F238E27FC236}">
                <a16:creationId xmlns:a16="http://schemas.microsoft.com/office/drawing/2014/main" id="{75A88C61-4B2A-722C-93A7-44FB5D09E408}"/>
              </a:ext>
            </a:extLst>
          </p:cNvPr>
          <p:cNvCxnSpPr/>
          <p:nvPr userDrawn="1"/>
        </p:nvCxnSpPr>
        <p:spPr bwMode="auto">
          <a:xfrm rot="5400000" flipH="1" flipV="1">
            <a:off x="9367994" y="3271250"/>
            <a:ext cx="927052" cy="559860"/>
          </a:xfrm>
          <a:prstGeom prst="curvedConnector3">
            <a:avLst>
              <a:gd name="adj1" fmla="val 37408"/>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82D2938-965B-68A7-56CD-03F45236B538}"/>
              </a:ext>
            </a:extLst>
          </p:cNvPr>
          <p:cNvSpPr>
            <a:spLocks noGrp="1"/>
          </p:cNvSpPr>
          <p:nvPr>
            <p:ph sz="quarter" idx="10"/>
          </p:nvPr>
        </p:nvSpPr>
        <p:spPr>
          <a:xfrm rot="20760000">
            <a:off x="9280800" y="3812400"/>
            <a:ext cx="2736850" cy="1176338"/>
          </a:xfrm>
        </p:spPr>
        <p:txBody>
          <a:bodyPr anchor="t"/>
          <a:lstStyle>
            <a:lvl1pPr>
              <a:defRPr lang="en-IN" sz="1300" kern="1200" dirty="0">
                <a:solidFill>
                  <a:srgbClr val="F4BC30"/>
                </a:solidFill>
                <a:latin typeface="+mn-lt"/>
                <a:ea typeface="+mn-ea"/>
                <a:cs typeface="+mn-cs"/>
              </a:defRPr>
            </a:lvl1pPr>
          </a:lstStyle>
          <a:p>
            <a:pPr lvl="0"/>
            <a:endParaRPr lang="en-IN" dirty="0"/>
          </a:p>
        </p:txBody>
      </p:sp>
    </p:spTree>
    <p:extLst>
      <p:ext uri="{BB962C8B-B14F-4D97-AF65-F5344CB8AC3E}">
        <p14:creationId xmlns:p14="http://schemas.microsoft.com/office/powerpoint/2010/main" val="3487493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0" y="0"/>
            <a:ext cx="12190413"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1800121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023454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74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0" y="1"/>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89017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630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p:txBody>
      </p:sp>
      <p:sp>
        <p:nvSpPr>
          <p:cNvPr id="7" name="Pladsholder til billede 2"/>
          <p:cNvSpPr>
            <a:spLocks noGrp="1" noChangeAspect="1"/>
          </p:cNvSpPr>
          <p:nvPr>
            <p:ph type="pic" idx="12" hasCustomPrompt="1"/>
          </p:nvPr>
        </p:nvSpPr>
        <p:spPr>
          <a:xfrm>
            <a:off x="0" y="0"/>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31885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000" y="1800000"/>
            <a:ext cx="3240000" cy="439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720000" y="1800000"/>
            <a:ext cx="6660000"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524582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00" y="2159502"/>
            <a:ext cx="4860000" cy="4032000"/>
          </a:xfrm>
        </p:spPr>
        <p:txBody>
          <a:bodyPr anchor="t" anchorCtr="0"/>
          <a:lstStyle>
            <a:lvl1pPr>
              <a:defRPr sz="3200"/>
            </a:lvl1pPr>
            <a:lvl2pPr marL="628650" indent="-271463">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a:t>
            </a:r>
            <a:br>
              <a:rPr lang="da-DK" altLang="da-DK" dirty="0"/>
            </a:br>
            <a:r>
              <a:rPr lang="da-DK" altLang="da-DK" dirty="0"/>
              <a:t>på ikon for at tilføje indhold</a:t>
            </a:r>
          </a:p>
        </p:txBody>
      </p:sp>
      <p:sp>
        <p:nvSpPr>
          <p:cNvPr id="6" name="Pladsholder til indhold 2"/>
          <p:cNvSpPr>
            <a:spLocks noGrp="1" noChangeAspect="1"/>
          </p:cNvSpPr>
          <p:nvPr>
            <p:ph sz="half" idx="10" hasCustomPrompt="1"/>
          </p:nvPr>
        </p:nvSpPr>
        <p:spPr>
          <a:xfrm>
            <a:off x="5940000" y="2160000"/>
            <a:ext cx="4860000" cy="4032000"/>
          </a:xfrm>
        </p:spPr>
        <p:txBody>
          <a:bodyPr anchor="t" anchorCtr="0"/>
          <a:lstStyle>
            <a:lvl1pPr>
              <a:defRPr sz="3200"/>
            </a:lvl1pPr>
            <a:lvl2pPr marL="357188" indent="-357188">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00" y="2159502"/>
            <a:ext cx="3240000" cy="4032000"/>
          </a:xfrm>
        </p:spPr>
        <p:txBody>
          <a:bodyPr anchor="t" anchorCtr="0"/>
          <a:lstStyle>
            <a:lvl1pPr marL="0" indent="0">
              <a:buNone/>
              <a:defRPr sz="2600"/>
            </a:lvl1pPr>
            <a:lvl2pPr marL="182563" indent="-182563">
              <a:defRPr sz="26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5" name="Pladsholder til indhold 2"/>
          <p:cNvSpPr>
            <a:spLocks noGrp="1"/>
          </p:cNvSpPr>
          <p:nvPr>
            <p:ph sz="half" idx="10" hasCustomPrompt="1"/>
          </p:nvPr>
        </p:nvSpPr>
        <p:spPr>
          <a:xfrm>
            <a:off x="414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56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Tree>
    <p:extLst>
      <p:ext uri="{BB962C8B-B14F-4D97-AF65-F5344CB8AC3E}">
        <p14:creationId xmlns:p14="http://schemas.microsoft.com/office/powerpoint/2010/main" val="4166801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075175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93055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886672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97072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633279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66D24FC3-458B-D284-0C5F-EB1D506ACF40}"/>
              </a:ext>
            </a:extLst>
          </p:cNvPr>
          <p:cNvSpPr>
            <a:spLocks noGrp="1"/>
          </p:cNvSpPr>
          <p:nvPr>
            <p:ph type="title"/>
          </p:nvPr>
        </p:nvSpPr>
        <p:spPr>
          <a:xfrm>
            <a:off x="3582000" y="5278592"/>
            <a:ext cx="5256584" cy="1175538"/>
          </a:xfrm>
        </p:spPr>
        <p:txBody>
          <a:bodyPr anchor="t"/>
          <a:lstStyle>
            <a:lvl1pPr algn="ctr">
              <a:defRPr lang="en-IN" sz="2600" b="1" dirty="0">
                <a:solidFill>
                  <a:srgbClr val="F4BC30"/>
                </a:solidFill>
                <a:latin typeface="+mn-lt"/>
                <a:ea typeface="+mn-ea"/>
                <a:cs typeface="+mn-cs"/>
              </a:defRPr>
            </a:lvl1pPr>
          </a:lstStyle>
          <a:p>
            <a:endParaRPr lang="en-IN" dirty="0"/>
          </a:p>
        </p:txBody>
      </p:sp>
      <p:cxnSp>
        <p:nvCxnSpPr>
          <p:cNvPr id="8" name="Buet forbindelse 9">
            <a:extLst>
              <a:ext uri="{FF2B5EF4-FFF2-40B4-BE49-F238E27FC236}">
                <a16:creationId xmlns:a16="http://schemas.microsoft.com/office/drawing/2014/main" id="{75A88C61-4B2A-722C-93A7-44FB5D09E408}"/>
              </a:ext>
            </a:extLst>
          </p:cNvPr>
          <p:cNvCxnSpPr/>
          <p:nvPr userDrawn="1"/>
        </p:nvCxnSpPr>
        <p:spPr bwMode="auto">
          <a:xfrm rot="5400000" flipH="1" flipV="1">
            <a:off x="9367994" y="3271250"/>
            <a:ext cx="927052" cy="559860"/>
          </a:xfrm>
          <a:prstGeom prst="curvedConnector3">
            <a:avLst>
              <a:gd name="adj1" fmla="val 37408"/>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82D2938-965B-68A7-56CD-03F45236B538}"/>
              </a:ext>
            </a:extLst>
          </p:cNvPr>
          <p:cNvSpPr>
            <a:spLocks noGrp="1"/>
          </p:cNvSpPr>
          <p:nvPr>
            <p:ph sz="quarter" idx="10"/>
          </p:nvPr>
        </p:nvSpPr>
        <p:spPr>
          <a:xfrm rot="20760000">
            <a:off x="9280800" y="3812400"/>
            <a:ext cx="2736850" cy="1176338"/>
          </a:xfrm>
        </p:spPr>
        <p:txBody>
          <a:bodyPr anchor="t"/>
          <a:lstStyle>
            <a:lvl1pPr>
              <a:defRPr lang="en-IN" sz="1300" kern="1200" dirty="0">
                <a:solidFill>
                  <a:srgbClr val="F4BC30"/>
                </a:solidFill>
                <a:latin typeface="+mn-lt"/>
                <a:ea typeface="+mn-ea"/>
                <a:cs typeface="+mn-cs"/>
              </a:defRPr>
            </a:lvl1pPr>
          </a:lstStyle>
          <a:p>
            <a:pPr lvl="0"/>
            <a:endParaRPr lang="en-IN" dirty="0"/>
          </a:p>
        </p:txBody>
      </p:sp>
    </p:spTree>
    <p:extLst>
      <p:ext uri="{BB962C8B-B14F-4D97-AF65-F5344CB8AC3E}">
        <p14:creationId xmlns:p14="http://schemas.microsoft.com/office/powerpoint/2010/main" val="1066436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173830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440473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422055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909480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873343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4126787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307463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092917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pic>
        <p:nvPicPr>
          <p:cNvPr id="4" name="Billede 15">
            <a:extLst>
              <a:ext uri="{FF2B5EF4-FFF2-40B4-BE49-F238E27FC236}">
                <a16:creationId xmlns:a16="http://schemas.microsoft.com/office/drawing/2014/main" id="{461BA822-A5EF-81E9-150B-7684E8B280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44102" y="2368219"/>
            <a:ext cx="4059421" cy="3067426"/>
          </a:xfrm>
          <a:prstGeom prst="rect">
            <a:avLst/>
          </a:prstGeom>
        </p:spPr>
      </p:pic>
    </p:spTree>
    <p:extLst>
      <p:ext uri="{BB962C8B-B14F-4D97-AF65-F5344CB8AC3E}">
        <p14:creationId xmlns:p14="http://schemas.microsoft.com/office/powerpoint/2010/main" val="3608480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477604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5"/>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accent5"/>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1570782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2258114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1853594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800000"/>
            <a:ext cx="10080000"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00" y="2700000"/>
            <a:ext cx="10080000" cy="3600000"/>
          </a:xfrm>
        </p:spPr>
        <p:txBody>
          <a:bodyPr anchor="t" anchorCtr="0"/>
          <a:lstStyle/>
          <a:p>
            <a:pPr lvl="0"/>
            <a:r>
              <a:rPr lang="da-DK" altLang="da-DK" dirty="0"/>
              <a:t>Skriv tekst eller klik på ikon for at tilføje indhold</a:t>
            </a:r>
          </a:p>
        </p:txBody>
      </p:sp>
      <p:sp>
        <p:nvSpPr>
          <p:cNvPr id="4" name="Pladsholder til tekst 3"/>
          <p:cNvSpPr>
            <a:spLocks noGrp="1"/>
          </p:cNvSpPr>
          <p:nvPr>
            <p:ph type="body" sz="quarter" idx="12" hasCustomPrompt="1"/>
          </p:nvPr>
        </p:nvSpPr>
        <p:spPr>
          <a:xfrm>
            <a:off x="0" y="1188000"/>
            <a:ext cx="2502174"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3495651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0" y="576000"/>
            <a:ext cx="12190413"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28338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000" y="576000"/>
            <a:ext cx="4500000"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649" y="3141698"/>
            <a:ext cx="115197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3597234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00" y="1800000"/>
            <a:ext cx="10080000"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00" y="828000"/>
            <a:ext cx="10080000"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00" y="6048000"/>
            <a:ext cx="10080000"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3517530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0" y="0"/>
            <a:ext cx="12190413"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356317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729124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3495236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148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74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0" y="1"/>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4049678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630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p:txBody>
      </p:sp>
      <p:sp>
        <p:nvSpPr>
          <p:cNvPr id="7" name="Pladsholder til billede 2"/>
          <p:cNvSpPr>
            <a:spLocks noGrp="1" noChangeAspect="1"/>
          </p:cNvSpPr>
          <p:nvPr>
            <p:ph type="pic" idx="12" hasCustomPrompt="1"/>
          </p:nvPr>
        </p:nvSpPr>
        <p:spPr>
          <a:xfrm>
            <a:off x="0" y="0"/>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4230753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000" y="1800000"/>
            <a:ext cx="3240000" cy="439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720000" y="1800000"/>
            <a:ext cx="6660000"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3263302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00" y="2159502"/>
            <a:ext cx="4860000" cy="4032000"/>
          </a:xfrm>
        </p:spPr>
        <p:txBody>
          <a:bodyPr anchor="t" anchorCtr="0"/>
          <a:lstStyle>
            <a:lvl1pPr>
              <a:defRPr sz="3200"/>
            </a:lvl1pPr>
            <a:lvl2pPr marL="628650" indent="-271463">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a:t>
            </a:r>
            <a:br>
              <a:rPr lang="da-DK" altLang="da-DK" dirty="0"/>
            </a:br>
            <a:r>
              <a:rPr lang="da-DK" altLang="da-DK" dirty="0"/>
              <a:t>på ikon for at tilføje indhold</a:t>
            </a:r>
          </a:p>
        </p:txBody>
      </p:sp>
      <p:sp>
        <p:nvSpPr>
          <p:cNvPr id="6" name="Pladsholder til indhold 2"/>
          <p:cNvSpPr>
            <a:spLocks noGrp="1" noChangeAspect="1"/>
          </p:cNvSpPr>
          <p:nvPr>
            <p:ph sz="half" idx="10" hasCustomPrompt="1"/>
          </p:nvPr>
        </p:nvSpPr>
        <p:spPr>
          <a:xfrm>
            <a:off x="5940000" y="2160000"/>
            <a:ext cx="4860000" cy="4032000"/>
          </a:xfrm>
        </p:spPr>
        <p:txBody>
          <a:bodyPr anchor="t" anchorCtr="0"/>
          <a:lstStyle>
            <a:lvl1pPr>
              <a:defRPr sz="3200"/>
            </a:lvl1pPr>
            <a:lvl2pPr marL="357188" indent="-357188">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511115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00" y="2159502"/>
            <a:ext cx="3240000" cy="4032000"/>
          </a:xfrm>
        </p:spPr>
        <p:txBody>
          <a:bodyPr anchor="t" anchorCtr="0"/>
          <a:lstStyle>
            <a:lvl1pPr marL="0" indent="0">
              <a:buNone/>
              <a:defRPr sz="2600"/>
            </a:lvl1pPr>
            <a:lvl2pPr marL="182563" indent="-182563">
              <a:defRPr sz="26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5" name="Pladsholder til indhold 2"/>
          <p:cNvSpPr>
            <a:spLocks noGrp="1"/>
          </p:cNvSpPr>
          <p:nvPr>
            <p:ph sz="half" idx="10" hasCustomPrompt="1"/>
          </p:nvPr>
        </p:nvSpPr>
        <p:spPr>
          <a:xfrm>
            <a:off x="414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56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Tree>
    <p:extLst>
      <p:ext uri="{BB962C8B-B14F-4D97-AF65-F5344CB8AC3E}">
        <p14:creationId xmlns:p14="http://schemas.microsoft.com/office/powerpoint/2010/main" val="2177893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873303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4125804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85542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2085756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43103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43049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66450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pic>
        <p:nvPicPr>
          <p:cNvPr id="2" name="Billede 5" descr="cid:image002.png@01D8FA87.DA4E6790">
            <a:extLst>
              <a:ext uri="{FF2B5EF4-FFF2-40B4-BE49-F238E27FC236}">
                <a16:creationId xmlns:a16="http://schemas.microsoft.com/office/drawing/2014/main" id="{E73ED99A-CCC9-AC7B-D3C4-AD8D7842400D}"/>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8746901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image" Target="../media/image1.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19906" y="2159502"/>
            <a:ext cx="10078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4000" y="6444000"/>
            <a:ext cx="309839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ltLang="da-DK" sz="800" b="1" dirty="0">
                <a:solidFill>
                  <a:schemeClr val="bg2"/>
                </a:solidFill>
              </a:rPr>
              <a:t>Socialområdet og Region Midtjylland</a:t>
            </a:r>
          </a:p>
        </p:txBody>
      </p:sp>
      <p:pic>
        <p:nvPicPr>
          <p:cNvPr id="2" name="Billede 1"/>
          <p:cNvPicPr preferRelativeResize="0">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232000" y="108000"/>
            <a:ext cx="841358"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69" r:id="rId2"/>
    <p:sldLayoutId id="2147483862" r:id="rId3"/>
    <p:sldLayoutId id="2147483853" r:id="rId4"/>
    <p:sldLayoutId id="2147483852" r:id="rId5"/>
    <p:sldLayoutId id="2147483861" r:id="rId6"/>
    <p:sldLayoutId id="2147483837" r:id="rId7"/>
    <p:sldLayoutId id="2147483860" r:id="rId8"/>
    <p:sldLayoutId id="2147483851" r:id="rId9"/>
    <p:sldLayoutId id="2147483901" r:id="rId10"/>
    <p:sldLayoutId id="2147483870" r:id="rId11"/>
    <p:sldLayoutId id="2147483850" r:id="rId12"/>
    <p:sldLayoutId id="2147483868" r:id="rId13"/>
    <p:sldLayoutId id="2147483854" r:id="rId14"/>
    <p:sldLayoutId id="2147483867" r:id="rId15"/>
    <p:sldLayoutId id="2147483842" r:id="rId16"/>
    <p:sldLayoutId id="2147483838" r:id="rId17"/>
    <p:sldLayoutId id="2147483849" r:id="rId18"/>
    <p:sldLayoutId id="2147483839" r:id="rId19"/>
    <p:sldLayoutId id="2147483840" r:id="rId20"/>
    <p:sldLayoutId id="2147483844" r:id="rId21"/>
    <p:sldLayoutId id="2147483845" r:id="rId22"/>
    <p:sldLayoutId id="2147483855" r:id="rId23"/>
    <p:sldLayoutId id="2147483857" r:id="rId24"/>
    <p:sldLayoutId id="2147483859" r:id="rId25"/>
    <p:sldLayoutId id="2147483846" r:id="rId26"/>
    <p:sldLayoutId id="2147483856" r:id="rId27"/>
    <p:sldLayoutId id="2147483863" r:id="rId28"/>
    <p:sldLayoutId id="2147483864" r:id="rId29"/>
    <p:sldLayoutId id="2147483865" r:id="rId30"/>
    <p:sldLayoutId id="2147483866" r:id="rId31"/>
  </p:sldLayoutIdLst>
  <p:txStyles>
    <p:titleStyle>
      <a:lvl1pPr algn="l" rtl="0" eaLnBrk="1" fontAlgn="base" hangingPunct="1">
        <a:lnSpc>
          <a:spcPct val="80000"/>
        </a:lnSpc>
        <a:spcBef>
          <a:spcPct val="0"/>
        </a:spcBef>
        <a:spcAft>
          <a:spcPct val="0"/>
        </a:spcAft>
        <a:defRPr sz="3600" b="1" baseline="0">
          <a:solidFill>
            <a:srgbClr val="F2B10F"/>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0" marR="0" indent="0" algn="l" defTabSz="914400" rtl="0" eaLnBrk="1" fontAlgn="base" latinLnBrk="0" hangingPunct="1">
        <a:lnSpc>
          <a:spcPct val="100000"/>
        </a:lnSpc>
        <a:spcBef>
          <a:spcPct val="0"/>
        </a:spcBef>
        <a:spcAft>
          <a:spcPct val="20000"/>
        </a:spcAft>
        <a:buClr>
          <a:schemeClr val="accent3"/>
        </a:buClr>
        <a:buSzTx/>
        <a:buFont typeface="Wingdings" pitchFamily="2" charset="2"/>
        <a:buNone/>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rgbClr val="000000"/>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rgbClr val="000000"/>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rgbClr val="000000"/>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rgbClr val="000000"/>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19906" y="2159502"/>
            <a:ext cx="10078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4000" y="6444000"/>
            <a:ext cx="309839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ltLang="da-DK" sz="800" b="1" dirty="0">
                <a:solidFill>
                  <a:schemeClr val="bg2"/>
                </a:solidFill>
              </a:rPr>
              <a:t>Socialområdet og Region Midtjylland</a:t>
            </a:r>
          </a:p>
        </p:txBody>
      </p:sp>
      <p:pic>
        <p:nvPicPr>
          <p:cNvPr id="2" name="Billede 1"/>
          <p:cNvPicPr preferRelativeResize="0">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232000" y="108000"/>
            <a:ext cx="841358" cy="405577"/>
          </a:xfrm>
          <a:prstGeom prst="rect">
            <a:avLst/>
          </a:prstGeom>
        </p:spPr>
      </p:pic>
    </p:spTree>
    <p:extLst>
      <p:ext uri="{BB962C8B-B14F-4D97-AF65-F5344CB8AC3E}">
        <p14:creationId xmlns:p14="http://schemas.microsoft.com/office/powerpoint/2010/main" val="112088429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Lst>
  <p:txStyles>
    <p:titleStyle>
      <a:lvl1pPr algn="l" rtl="0" eaLnBrk="1" fontAlgn="base" hangingPunct="1">
        <a:lnSpc>
          <a:spcPct val="80000"/>
        </a:lnSpc>
        <a:spcBef>
          <a:spcPct val="0"/>
        </a:spcBef>
        <a:spcAft>
          <a:spcPct val="0"/>
        </a:spcAft>
        <a:defRPr sz="3600" b="1" baseline="0">
          <a:solidFill>
            <a:srgbClr val="F2B10F"/>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0" marR="0" indent="0" algn="l" defTabSz="914400" rtl="0" eaLnBrk="1" fontAlgn="base" latinLnBrk="0" hangingPunct="1">
        <a:lnSpc>
          <a:spcPct val="100000"/>
        </a:lnSpc>
        <a:spcBef>
          <a:spcPct val="0"/>
        </a:spcBef>
        <a:spcAft>
          <a:spcPct val="20000"/>
        </a:spcAft>
        <a:buClr>
          <a:schemeClr val="accent3"/>
        </a:buClr>
        <a:buSzTx/>
        <a:buFont typeface="Wingdings" pitchFamily="2" charset="2"/>
        <a:buNone/>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rgbClr val="000000"/>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rgbClr val="000000"/>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rgbClr val="000000"/>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rgbClr val="000000"/>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cid:image002.png@01D8FA87.DA4E679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arbejder.rm.dk/arbejdsmiljo/fysisk-arbejdsmiljo/sikkerhed-og-forebyggelse/arbejdsmiljogennemgang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medarbejder.rm.dk/arbejdsmiljo/fysisk-arbejdsmiljo/sikkerhed-og-forebyggelse/arbejdsulykker/nyansatte/" TargetMode="External"/><Relationship Id="rId5" Type="http://schemas.openxmlformats.org/officeDocument/2006/relationships/hyperlink" Target="https://www.medarbejder.rm.dk/arbejdsmiljo/fysisk-arbejdsmiljo/sikkerhed-og-forebyggelse/arbejdsulykker/3-meter-reglen/" TargetMode="External"/><Relationship Id="rId4" Type="http://schemas.openxmlformats.org/officeDocument/2006/relationships/hyperlink" Target="https://auh.intranet.rm.dk/personale/arbejdsmiljo/ulykker/risikovurde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2" descr="Logo, Region Midtjylland">
            <a:extLst>
              <a:ext uri="{FF2B5EF4-FFF2-40B4-BE49-F238E27FC236}">
                <a16:creationId xmlns:a16="http://schemas.microsoft.com/office/drawing/2014/main" id="{7DF2A9EF-1703-2ED8-CF2D-559030A1DB4E}"/>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000" y="1989634"/>
            <a:ext cx="4859463" cy="2342510"/>
          </a:xfrm>
          <a:prstGeom prst="rect">
            <a:avLst/>
          </a:prstGeom>
        </p:spPr>
      </p:pic>
      <p:sp>
        <p:nvSpPr>
          <p:cNvPr id="3" name="Titel 2">
            <a:extLst>
              <a:ext uri="{FF2B5EF4-FFF2-40B4-BE49-F238E27FC236}">
                <a16:creationId xmlns:a16="http://schemas.microsoft.com/office/drawing/2014/main" id="{434142C5-4C7A-DCE3-F36D-4EABBF003274}"/>
              </a:ext>
            </a:extLst>
          </p:cNvPr>
          <p:cNvSpPr>
            <a:spLocks noGrp="1"/>
          </p:cNvSpPr>
          <p:nvPr>
            <p:ph type="title"/>
          </p:nvPr>
        </p:nvSpPr>
        <p:spPr>
          <a:xfrm>
            <a:off x="3456000" y="5310000"/>
            <a:ext cx="5256584" cy="1175538"/>
          </a:xfrm>
        </p:spPr>
        <p:txBody>
          <a:bodyPr/>
          <a:lstStyle/>
          <a:p>
            <a:pPr>
              <a:lnSpc>
                <a:spcPct val="120000"/>
              </a:lnSpc>
            </a:pPr>
            <a:r>
              <a:rPr lang="da-DK" b="1" dirty="0">
                <a:solidFill>
                  <a:srgbClr val="F4BC30"/>
                </a:solidFill>
              </a:rPr>
              <a:t>3-meter reglen 2025</a:t>
            </a:r>
            <a:br>
              <a:rPr lang="da-DK" b="1" dirty="0">
                <a:solidFill>
                  <a:srgbClr val="F4BC30"/>
                </a:solidFill>
              </a:rPr>
            </a:br>
            <a:r>
              <a:rPr lang="da-DK" sz="2000" b="0" i="1" dirty="0">
                <a:solidFill>
                  <a:schemeClr val="bg1"/>
                </a:solidFill>
              </a:rPr>
              <a:t>Temaet: Ulykker</a:t>
            </a:r>
          </a:p>
        </p:txBody>
      </p:sp>
      <p:pic>
        <p:nvPicPr>
          <p:cNvPr id="12" name="Billede 11"/>
          <p:cNvPicPr/>
          <p:nvPr/>
        </p:nvPicPr>
        <p:blipFill rotWithShape="1">
          <a:blip r:embed="rId4" r:link="rId5">
            <a:extLst>
              <a:ext uri="{28A0092B-C50C-407E-A947-70E740481C1C}">
                <a14:useLocalDpi xmlns:a14="http://schemas.microsoft.com/office/drawing/2010/main" val="0"/>
              </a:ext>
            </a:extLst>
          </a:blip>
          <a:srcRect t="-1" b="6282"/>
          <a:stretch>
            <a:fillRect/>
          </a:stretch>
        </p:blipFill>
        <p:spPr bwMode="auto">
          <a:xfrm rot="1009519">
            <a:off x="9878867" y="1976451"/>
            <a:ext cx="1304925" cy="1080641"/>
          </a:xfrm>
          <a:prstGeom prst="rect">
            <a:avLst/>
          </a:prstGeom>
          <a:noFill/>
          <a:ln>
            <a:noFill/>
          </a:ln>
        </p:spPr>
      </p:pic>
      <p:sp>
        <p:nvSpPr>
          <p:cNvPr id="4" name="Undertitel 3"/>
          <p:cNvSpPr>
            <a:spLocks noGrp="1"/>
          </p:cNvSpPr>
          <p:nvPr>
            <p:ph sz="quarter" idx="10"/>
          </p:nvPr>
        </p:nvSpPr>
        <p:spPr>
          <a:xfrm rot="20760000">
            <a:off x="9064757" y="3881480"/>
            <a:ext cx="2764876" cy="1053991"/>
          </a:xfrm>
        </p:spPr>
        <p:txBody>
          <a:bodyPr/>
          <a:lstStyle/>
          <a:p>
            <a:pPr algn="ctr">
              <a:spcAft>
                <a:spcPts val="0"/>
              </a:spcAft>
            </a:pPr>
            <a:r>
              <a:rPr lang="da-DK" sz="1300" dirty="0">
                <a:solidFill>
                  <a:srgbClr val="F4BC30"/>
                </a:solidFill>
              </a:rPr>
              <a:t>Det, du går forbi, accepterer du. </a:t>
            </a:r>
            <a:r>
              <a:rPr lang="da-DK" dirty="0"/>
              <a:t>- </a:t>
            </a:r>
            <a:r>
              <a:rPr lang="da-DK" sz="1300" dirty="0">
                <a:solidFill>
                  <a:srgbClr val="F4BC30"/>
                </a:solidFill>
              </a:rPr>
              <a:t>Du er din egen 'direktør’ for dine "3 meter"</a:t>
            </a:r>
          </a:p>
        </p:txBody>
      </p:sp>
    </p:spTree>
    <p:extLst>
      <p:ext uri="{BB962C8B-B14F-4D97-AF65-F5344CB8AC3E}">
        <p14:creationId xmlns:p14="http://schemas.microsoft.com/office/powerpoint/2010/main" val="4032047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9906" y="765498"/>
            <a:ext cx="10078688" cy="900000"/>
          </a:xfrm>
        </p:spPr>
        <p:txBody>
          <a:bodyPr/>
          <a:lstStyle/>
          <a:p>
            <a:r>
              <a:rPr lang="da-DK" dirty="0"/>
              <a:t>Velkommen til 3-meter reglen i </a:t>
            </a:r>
            <a:br>
              <a:rPr lang="da-DK" dirty="0"/>
            </a:br>
            <a:r>
              <a:rPr lang="da-DK" dirty="0"/>
              <a:t>Region Midtjylland</a:t>
            </a:r>
          </a:p>
        </p:txBody>
      </p:sp>
      <p:sp>
        <p:nvSpPr>
          <p:cNvPr id="7" name="Pladsholder til indhold 2"/>
          <p:cNvSpPr>
            <a:spLocks noGrp="1"/>
          </p:cNvSpPr>
          <p:nvPr>
            <p:ph idx="1"/>
          </p:nvPr>
        </p:nvSpPr>
        <p:spPr>
          <a:xfrm>
            <a:off x="719906" y="2277666"/>
            <a:ext cx="10847908" cy="3888432"/>
          </a:xfrm>
        </p:spPr>
        <p:txBody>
          <a:bodyPr/>
          <a:lstStyle/>
          <a:p>
            <a:pPr algn="l"/>
            <a:r>
              <a:rPr lang="da-DK" sz="1800" dirty="0">
                <a:solidFill>
                  <a:schemeClr val="bg1"/>
                </a:solidFill>
              </a:rPr>
              <a:t>I Region Midtjylland er </a:t>
            </a:r>
            <a:r>
              <a:rPr lang="da-DK" altLang="da-DK" sz="1800" dirty="0">
                <a:solidFill>
                  <a:srgbClr val="F4BC30"/>
                </a:solidFill>
              </a:rPr>
              <a:t>3-meter reglen </a:t>
            </a:r>
            <a:r>
              <a:rPr lang="da-DK" sz="1800" dirty="0">
                <a:solidFill>
                  <a:schemeClr val="bg1"/>
                </a:solidFill>
              </a:rPr>
              <a:t>metoden, der anvendes i arbejdet med den gode sikkerhedskultur. </a:t>
            </a:r>
          </a:p>
          <a:p>
            <a:pPr algn="l"/>
            <a:endParaRPr lang="da-DK" dirty="0">
              <a:solidFill>
                <a:schemeClr val="bg1"/>
              </a:solidFill>
            </a:endParaRPr>
          </a:p>
          <a:p>
            <a:pPr algn="l"/>
            <a:r>
              <a:rPr lang="da-DK" sz="1400" dirty="0">
                <a:solidFill>
                  <a:schemeClr val="bg1"/>
                </a:solidFill>
              </a:rPr>
              <a:t>3-meter reglen og den gode sikkerhedskultur er en holdsport, hvor både </a:t>
            </a:r>
            <a:r>
              <a:rPr lang="da-DK" altLang="da-DK" dirty="0">
                <a:solidFill>
                  <a:srgbClr val="F4BC30"/>
                </a:solidFill>
              </a:rPr>
              <a:t>individet, gruppen, ledelsen og organisationen </a:t>
            </a:r>
            <a:r>
              <a:rPr lang="da-DK" sz="1400" dirty="0">
                <a:solidFill>
                  <a:schemeClr val="bg1"/>
                </a:solidFill>
              </a:rPr>
              <a:t>har et fælles ansvar for at:</a:t>
            </a:r>
          </a:p>
          <a:p>
            <a:pPr marL="285750" indent="-285750" algn="l">
              <a:buClr>
                <a:srgbClr val="F2B10F"/>
              </a:buClr>
              <a:buFont typeface="Wingdings" panose="05000000000000000000" pitchFamily="2" charset="2"/>
              <a:buChar char="§"/>
            </a:pPr>
            <a:r>
              <a:rPr lang="da-DK" sz="1400" dirty="0">
                <a:solidFill>
                  <a:schemeClr val="bg1"/>
                </a:solidFill>
              </a:rPr>
              <a:t>Ingen kommer til skade</a:t>
            </a:r>
          </a:p>
          <a:p>
            <a:pPr marL="285750" indent="-285750" algn="l">
              <a:buClr>
                <a:srgbClr val="F2B10F"/>
              </a:buClr>
              <a:buFont typeface="Wingdings" panose="05000000000000000000" pitchFamily="2" charset="2"/>
              <a:buChar char="§"/>
            </a:pPr>
            <a:r>
              <a:rPr lang="da-DK" sz="1400" dirty="0">
                <a:solidFill>
                  <a:schemeClr val="bg1"/>
                </a:solidFill>
              </a:rPr>
              <a:t>Der tages et fælles ansvar for at gøre opmærksom på og handle på både fysiske og psykiske arbejdsmiljøforhold, der udgør en risiko</a:t>
            </a:r>
          </a:p>
          <a:p>
            <a:pPr marL="285750" indent="-285750" algn="l">
              <a:buClr>
                <a:srgbClr val="F2B10F"/>
              </a:buClr>
              <a:buFont typeface="Wingdings" panose="05000000000000000000" pitchFamily="2" charset="2"/>
              <a:buChar char="§"/>
            </a:pPr>
            <a:r>
              <a:rPr lang="da-DK" sz="1400" dirty="0">
                <a:solidFill>
                  <a:schemeClr val="bg1"/>
                </a:solidFill>
              </a:rPr>
              <a:t>Alle har et medansvar for at forbedre eget og andres arbejdsmiljø</a:t>
            </a:r>
          </a:p>
          <a:p>
            <a:pPr>
              <a:spcBef>
                <a:spcPts val="4000"/>
              </a:spcBef>
            </a:pPr>
            <a:r>
              <a:rPr lang="da-DK" altLang="da-DK" dirty="0">
                <a:solidFill>
                  <a:srgbClr val="F4BC30"/>
                </a:solidFill>
              </a:rPr>
              <a:t>Uge 3 er hvert år tilegnet en kampagneuge for 3-meter reglen og den gode sikkerhedskultur.</a:t>
            </a:r>
          </a:p>
          <a:p>
            <a:r>
              <a:rPr lang="da-DK" sz="1800" dirty="0">
                <a:solidFill>
                  <a:srgbClr val="F4BC30"/>
                </a:solidFill>
              </a:rPr>
              <a:t>Det overordnede fokus i 2024 og 2025 er på</a:t>
            </a:r>
          </a:p>
          <a:p>
            <a:r>
              <a:rPr lang="da-DK" sz="1800" dirty="0">
                <a:solidFill>
                  <a:srgbClr val="F4BC30"/>
                </a:solidFill>
              </a:rPr>
              <a:t> ”at give </a:t>
            </a:r>
            <a:r>
              <a:rPr lang="da-DK" altLang="da-DK" sz="1800" dirty="0">
                <a:solidFill>
                  <a:srgbClr val="F4BC30"/>
                </a:solidFill>
              </a:rPr>
              <a:t>din næste det </a:t>
            </a:r>
            <a:r>
              <a:rPr lang="da-DK" sz="1800" dirty="0">
                <a:solidFill>
                  <a:srgbClr val="F4BC30"/>
                </a:solidFill>
              </a:rPr>
              <a:t>bedste”.</a:t>
            </a:r>
            <a:endParaRPr lang="da-DK" sz="1400" dirty="0">
              <a:solidFill>
                <a:schemeClr val="bg1"/>
              </a:solidFill>
            </a:endParaRPr>
          </a:p>
        </p:txBody>
      </p:sp>
    </p:spTree>
    <p:extLst>
      <p:ext uri="{BB962C8B-B14F-4D97-AF65-F5344CB8AC3E}">
        <p14:creationId xmlns:p14="http://schemas.microsoft.com/office/powerpoint/2010/main" val="40778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06" y="909514"/>
            <a:ext cx="10078688" cy="900000"/>
          </a:xfrm>
        </p:spPr>
        <p:txBody>
          <a:bodyPr/>
          <a:lstStyle/>
          <a:p>
            <a:r>
              <a:rPr lang="da-DK" dirty="0"/>
              <a:t>Hvad er 3-meter reglen?</a:t>
            </a:r>
          </a:p>
        </p:txBody>
      </p:sp>
      <p:sp>
        <p:nvSpPr>
          <p:cNvPr id="3" name="Pladsholder til indhold 2"/>
          <p:cNvSpPr>
            <a:spLocks noGrp="1"/>
          </p:cNvSpPr>
          <p:nvPr>
            <p:ph idx="1"/>
          </p:nvPr>
        </p:nvSpPr>
        <p:spPr>
          <a:xfrm>
            <a:off x="719551" y="2206106"/>
            <a:ext cx="10078688" cy="4032000"/>
          </a:xfrm>
        </p:spPr>
        <p:txBody>
          <a:bodyPr/>
          <a:lstStyle/>
          <a:p>
            <a:pPr>
              <a:buClr>
                <a:srgbClr val="F2B10F"/>
              </a:buClr>
            </a:pPr>
            <a:r>
              <a:rPr lang="da-DK" sz="2400" dirty="0">
                <a:solidFill>
                  <a:schemeClr val="bg1"/>
                </a:solidFill>
              </a:rPr>
              <a:t>3-meter reglen handler om, at alle har ansvar for det, der sker omkring os. Alle skal handle på risikoen for fysiske og psykiske arbejdsmiljøforhold, der udgør en risiko. </a:t>
            </a:r>
          </a:p>
          <a:p>
            <a:pPr>
              <a:buClr>
                <a:srgbClr val="F2B10F"/>
              </a:buClr>
            </a:pPr>
            <a:r>
              <a:rPr lang="da-DK" sz="2400" dirty="0">
                <a:solidFill>
                  <a:srgbClr val="F4BC30"/>
                </a:solidFill>
              </a:rPr>
              <a:t>Grundtanken i 3-meter reglen er:</a:t>
            </a:r>
          </a:p>
          <a:p>
            <a:pPr>
              <a:buClr>
                <a:srgbClr val="F2B10F"/>
              </a:buClr>
            </a:pPr>
            <a:endParaRPr lang="da-DK" sz="2400" dirty="0">
              <a:solidFill>
                <a:schemeClr val="bg1"/>
              </a:solidFill>
            </a:endParaRPr>
          </a:p>
          <a:p>
            <a:pPr marL="457200" indent="-457200">
              <a:buClr>
                <a:srgbClr val="F2B10F"/>
              </a:buClr>
              <a:buFont typeface="Wingdings" panose="05000000000000000000" pitchFamily="2" charset="2"/>
              <a:buChar char="§"/>
            </a:pPr>
            <a:r>
              <a:rPr lang="da-DK" sz="2400" dirty="0">
                <a:solidFill>
                  <a:schemeClr val="bg1"/>
                </a:solidFill>
              </a:rPr>
              <a:t>JEG er direktør i en radius af 3 meter</a:t>
            </a:r>
          </a:p>
          <a:p>
            <a:pPr marL="457200" indent="-457200">
              <a:buClr>
                <a:srgbClr val="F2B10F"/>
              </a:buClr>
              <a:buFont typeface="Wingdings" panose="05000000000000000000" pitchFamily="2" charset="2"/>
              <a:buChar char="§"/>
            </a:pPr>
            <a:r>
              <a:rPr lang="da-DK" sz="2400" dirty="0">
                <a:solidFill>
                  <a:schemeClr val="bg1"/>
                </a:solidFill>
              </a:rPr>
              <a:t>JEG vil ikke have at nogen kommer til skade</a:t>
            </a:r>
          </a:p>
          <a:p>
            <a:pPr marL="457200" indent="-457200">
              <a:buClr>
                <a:srgbClr val="F2B10F"/>
              </a:buClr>
              <a:buFont typeface="Wingdings" panose="05000000000000000000" pitchFamily="2" charset="2"/>
              <a:buChar char="§"/>
            </a:pPr>
            <a:r>
              <a:rPr lang="da-DK" sz="2400" dirty="0">
                <a:solidFill>
                  <a:schemeClr val="bg1"/>
                </a:solidFill>
              </a:rPr>
              <a:t>Hvad JEG går forbi, accepterer JEG</a:t>
            </a:r>
          </a:p>
          <a:p>
            <a:pPr marL="457200" indent="-457200">
              <a:buClr>
                <a:srgbClr val="F2B10F"/>
              </a:buClr>
              <a:buFont typeface="Wingdings" panose="05000000000000000000" pitchFamily="2" charset="2"/>
              <a:buChar char="§"/>
            </a:pPr>
            <a:r>
              <a:rPr lang="da-DK" sz="2400" dirty="0">
                <a:solidFill>
                  <a:schemeClr val="bg1"/>
                </a:solidFill>
              </a:rPr>
              <a:t>Et godt arbejdsmiljø skabes i FÆLLESSKAB </a:t>
            </a:r>
            <a:endParaRPr lang="da-DK" sz="2400" dirty="0"/>
          </a:p>
        </p:txBody>
      </p:sp>
      <p:pic>
        <p:nvPicPr>
          <p:cNvPr id="4" name="Billede 3">
            <a:extLst>
              <a:ext uri="{FF2B5EF4-FFF2-40B4-BE49-F238E27FC236}">
                <a16:creationId xmlns:a16="http://schemas.microsoft.com/office/drawing/2014/main" id="{7B655D5E-21F3-FF5F-6B86-4D8C3DFD2437}"/>
              </a:ext>
            </a:extLst>
          </p:cNvPr>
          <p:cNvPicPr>
            <a:picLocks noChangeAspect="1"/>
          </p:cNvPicPr>
          <p:nvPr/>
        </p:nvPicPr>
        <p:blipFill>
          <a:blip r:embed="rId2"/>
          <a:stretch>
            <a:fillRect/>
          </a:stretch>
        </p:blipFill>
        <p:spPr>
          <a:xfrm>
            <a:off x="8831510" y="3541945"/>
            <a:ext cx="2804403" cy="2408129"/>
          </a:xfrm>
          <a:prstGeom prst="rect">
            <a:avLst/>
          </a:prstGeom>
        </p:spPr>
      </p:pic>
    </p:spTree>
    <p:extLst>
      <p:ext uri="{BB962C8B-B14F-4D97-AF65-F5344CB8AC3E}">
        <p14:creationId xmlns:p14="http://schemas.microsoft.com/office/powerpoint/2010/main" val="146484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906" y="981522"/>
            <a:ext cx="10078688" cy="576064"/>
          </a:xfrm>
        </p:spPr>
        <p:txBody>
          <a:bodyPr/>
          <a:lstStyle/>
          <a:p>
            <a:r>
              <a:rPr lang="da-DK" dirty="0"/>
              <a:t>Ulykker</a:t>
            </a:r>
          </a:p>
        </p:txBody>
      </p:sp>
      <p:sp>
        <p:nvSpPr>
          <p:cNvPr id="2" name="Pladsholder til indhold 1"/>
          <p:cNvSpPr>
            <a:spLocks noGrp="1"/>
          </p:cNvSpPr>
          <p:nvPr>
            <p:ph idx="1"/>
          </p:nvPr>
        </p:nvSpPr>
        <p:spPr>
          <a:xfrm>
            <a:off x="647898" y="1314000"/>
            <a:ext cx="10487868" cy="4464496"/>
          </a:xfrm>
        </p:spPr>
        <p:txBody>
          <a:bodyPr/>
          <a:lstStyle/>
          <a:p>
            <a:r>
              <a:rPr lang="da-DK" sz="1400" dirty="0">
                <a:solidFill>
                  <a:srgbClr val="F4BC30"/>
                </a:solidFill>
              </a:rPr>
              <a:t>Ulykker er ikke hændelige uheld</a:t>
            </a:r>
            <a:r>
              <a:rPr lang="da-DK" sz="1400" dirty="0">
                <a:solidFill>
                  <a:schemeClr val="bg1"/>
                </a:solidFill>
              </a:rPr>
              <a:t>. Grundlæggende er der tale om en arbejdsulykke, når der er opstået en fysisk eller psykisk skade som følge af en pludselig hændelse eller en påvirkning af kortere varighed (5 dage). </a:t>
            </a:r>
          </a:p>
          <a:p>
            <a:endParaRPr lang="da-DK" sz="1400" dirty="0">
              <a:solidFill>
                <a:schemeClr val="bg1"/>
              </a:solidFill>
            </a:endParaRPr>
          </a:p>
          <a:p>
            <a:r>
              <a:rPr lang="da-DK" sz="1400" dirty="0">
                <a:solidFill>
                  <a:schemeClr val="bg1"/>
                </a:solidFill>
              </a:rPr>
              <a:t>Der er altid en årsag, og de kan altid forebygges. Mange ulykker opstår oftest på grund af en uigennemtænkt handling – ”fordi det går hurtigere”, ”det er nemmere” eller ”Jeg vil ikke forstyrre min kollega”. </a:t>
            </a:r>
          </a:p>
          <a:p>
            <a:endParaRPr lang="da-DK" sz="1400" dirty="0">
              <a:solidFill>
                <a:schemeClr val="bg1"/>
              </a:solidFill>
            </a:endParaRPr>
          </a:p>
          <a:p>
            <a:r>
              <a:rPr lang="da-DK" sz="1400" dirty="0">
                <a:solidFill>
                  <a:schemeClr val="bg1"/>
                </a:solidFill>
              </a:rPr>
              <a:t>Den bedste effekt opnås ved at arbejde langsigtet og systematisk med forebyggelsen. En ordentlig forebyggelse af ulykker handler om at komme arbejdsulykkerne i forkøbet ved at </a:t>
            </a:r>
            <a:r>
              <a:rPr lang="da-DK" sz="1400" dirty="0">
                <a:solidFill>
                  <a:srgbClr val="F4BC30"/>
                </a:solidFill>
              </a:rPr>
              <a:t>vurdere risici</a:t>
            </a:r>
            <a:r>
              <a:rPr lang="da-DK" sz="1400" dirty="0">
                <a:solidFill>
                  <a:schemeClr val="bg1"/>
                </a:solidFill>
              </a:rPr>
              <a:t>, opbygge en stærk </a:t>
            </a:r>
            <a:r>
              <a:rPr lang="da-DK" sz="1400" dirty="0">
                <a:solidFill>
                  <a:srgbClr val="F4BC30"/>
                </a:solidFill>
              </a:rPr>
              <a:t>sikkerhedskultur</a:t>
            </a:r>
            <a:r>
              <a:rPr lang="da-DK" sz="1400" dirty="0">
                <a:solidFill>
                  <a:schemeClr val="bg1"/>
                </a:solidFill>
              </a:rPr>
              <a:t>, </a:t>
            </a:r>
            <a:r>
              <a:rPr lang="da-DK" sz="1400" dirty="0">
                <a:solidFill>
                  <a:srgbClr val="F4BC30"/>
                </a:solidFill>
              </a:rPr>
              <a:t>analysere ulykker og nærved-ulykker</a:t>
            </a:r>
            <a:r>
              <a:rPr lang="da-DK" sz="1400" dirty="0">
                <a:solidFill>
                  <a:schemeClr val="bg1"/>
                </a:solidFill>
              </a:rPr>
              <a:t>. </a:t>
            </a:r>
          </a:p>
          <a:p>
            <a:endParaRPr lang="da-DK" sz="1400" dirty="0">
              <a:solidFill>
                <a:schemeClr val="bg1"/>
              </a:solidFill>
            </a:endParaRPr>
          </a:p>
          <a:p>
            <a:r>
              <a:rPr lang="da-DK" sz="1400" dirty="0">
                <a:solidFill>
                  <a:schemeClr val="bg1"/>
                </a:solidFill>
              </a:rPr>
              <a:t>Forebyggelsesindsatsen virker, når det er en flerstrenget indsats med fokus på normer, klima og kultur og at tiltagene er ud fra et organisatorisk fokus. Tiltagene har afsæt i Substitution, Tekniske tiltag, Organisatoriske tiltag og Personrettede tiltag (S.T.O.P-princippet)</a:t>
            </a:r>
          </a:p>
        </p:txBody>
      </p:sp>
    </p:spTree>
    <p:extLst>
      <p:ext uri="{BB962C8B-B14F-4D97-AF65-F5344CB8AC3E}">
        <p14:creationId xmlns:p14="http://schemas.microsoft.com/office/powerpoint/2010/main" val="4087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906" y="837506"/>
            <a:ext cx="10078688" cy="648072"/>
          </a:xfrm>
        </p:spPr>
        <p:txBody>
          <a:bodyPr/>
          <a:lstStyle/>
          <a:p>
            <a:r>
              <a:rPr lang="da-DK" dirty="0"/>
              <a:t>IGLO-modellen</a:t>
            </a:r>
          </a:p>
        </p:txBody>
      </p:sp>
      <p:sp>
        <p:nvSpPr>
          <p:cNvPr id="2" name="Pladsholder til indhold 1"/>
          <p:cNvSpPr>
            <a:spLocks noGrp="1"/>
          </p:cNvSpPr>
          <p:nvPr>
            <p:ph idx="1"/>
          </p:nvPr>
        </p:nvSpPr>
        <p:spPr>
          <a:xfrm>
            <a:off x="719906" y="1573200"/>
            <a:ext cx="10775900" cy="4320480"/>
          </a:xfrm>
        </p:spPr>
        <p:txBody>
          <a:bodyPr/>
          <a:lstStyle/>
          <a:p>
            <a:pPr>
              <a:buClr>
                <a:srgbClr val="F2B10F"/>
              </a:buClr>
            </a:pPr>
            <a:r>
              <a:rPr lang="da-DK" sz="1400" dirty="0">
                <a:solidFill>
                  <a:schemeClr val="bg1"/>
                </a:solidFill>
              </a:rPr>
              <a:t>IGLO er en model som tydeliggør, at det er en </a:t>
            </a:r>
            <a:r>
              <a:rPr lang="da-DK" sz="1400" dirty="0">
                <a:solidFill>
                  <a:srgbClr val="F4BC30"/>
                </a:solidFill>
              </a:rPr>
              <a:t>fælles opgave </a:t>
            </a:r>
            <a:r>
              <a:rPr lang="da-DK" sz="1400" dirty="0">
                <a:solidFill>
                  <a:schemeClr val="bg1"/>
                </a:solidFill>
              </a:rPr>
              <a:t>at skabe og bevare den gode sikkerhedskultur på arbejdspladsen.</a:t>
            </a:r>
          </a:p>
          <a:p>
            <a:pPr>
              <a:buClr>
                <a:srgbClr val="F2B10F"/>
              </a:buClr>
            </a:pPr>
            <a:r>
              <a:rPr lang="da-DK" sz="1400" dirty="0">
                <a:solidFill>
                  <a:schemeClr val="bg1"/>
                </a:solidFill>
              </a:rPr>
              <a:t> </a:t>
            </a:r>
          </a:p>
          <a:p>
            <a:pPr>
              <a:buClr>
                <a:srgbClr val="F2B10F"/>
              </a:buClr>
            </a:pPr>
            <a:r>
              <a:rPr lang="da-DK" sz="1400" dirty="0">
                <a:solidFill>
                  <a:srgbClr val="F4BC30"/>
                </a:solidFill>
              </a:rPr>
              <a:t>IGLO er definitionerne for:</a:t>
            </a:r>
            <a:endParaRPr lang="da-DK" sz="1400" dirty="0">
              <a:solidFill>
                <a:schemeClr val="bg1"/>
              </a:solidFill>
            </a:endParaRPr>
          </a:p>
          <a:p>
            <a:pPr>
              <a:buClr>
                <a:srgbClr val="F2B10F"/>
              </a:buClr>
            </a:pPr>
            <a:r>
              <a:rPr lang="da-DK" sz="1400" dirty="0">
                <a:solidFill>
                  <a:srgbClr val="F4BC30"/>
                </a:solidFill>
              </a:rPr>
              <a:t>I</a:t>
            </a:r>
            <a:r>
              <a:rPr lang="da-DK" sz="1400" dirty="0">
                <a:solidFill>
                  <a:schemeClr val="bg1"/>
                </a:solidFill>
              </a:rPr>
              <a:t>ndivid – den enkelte ansatte</a:t>
            </a:r>
          </a:p>
          <a:p>
            <a:pPr>
              <a:buClr>
                <a:srgbClr val="F2B10F"/>
              </a:buClr>
            </a:pPr>
            <a:r>
              <a:rPr lang="da-DK" sz="1400" dirty="0">
                <a:solidFill>
                  <a:srgbClr val="F4BC30"/>
                </a:solidFill>
              </a:rPr>
              <a:t>G</a:t>
            </a:r>
            <a:r>
              <a:rPr lang="da-DK" sz="1400" dirty="0">
                <a:solidFill>
                  <a:schemeClr val="bg1"/>
                </a:solidFill>
              </a:rPr>
              <a:t>ruppe – teamet eller gruppen af de nærmeste kollegaer</a:t>
            </a:r>
          </a:p>
          <a:p>
            <a:pPr>
              <a:buClr>
                <a:srgbClr val="F2B10F"/>
              </a:buClr>
            </a:pPr>
            <a:r>
              <a:rPr lang="da-DK" sz="1400" dirty="0">
                <a:solidFill>
                  <a:srgbClr val="F4BC30"/>
                </a:solidFill>
              </a:rPr>
              <a:t>L</a:t>
            </a:r>
            <a:r>
              <a:rPr lang="da-DK" sz="1400" dirty="0">
                <a:solidFill>
                  <a:schemeClr val="bg1"/>
                </a:solidFill>
              </a:rPr>
              <a:t>edelse – ledelse på alle niveauer</a:t>
            </a:r>
          </a:p>
          <a:p>
            <a:pPr>
              <a:buClr>
                <a:srgbClr val="F2B10F"/>
              </a:buClr>
            </a:pPr>
            <a:r>
              <a:rPr lang="da-DK" sz="1400" dirty="0">
                <a:solidFill>
                  <a:srgbClr val="F4BC30"/>
                </a:solidFill>
              </a:rPr>
              <a:t>O</a:t>
            </a:r>
            <a:r>
              <a:rPr lang="da-DK" sz="1400" dirty="0">
                <a:solidFill>
                  <a:schemeClr val="bg1"/>
                </a:solidFill>
              </a:rPr>
              <a:t>rganisation – MED- og arbejdsmiljøorganisationen (AMG)</a:t>
            </a:r>
          </a:p>
          <a:p>
            <a:pPr>
              <a:buClr>
                <a:srgbClr val="F2B10F"/>
              </a:buClr>
            </a:pPr>
            <a:r>
              <a:rPr lang="da-DK" sz="1400" dirty="0">
                <a:solidFill>
                  <a:schemeClr val="bg1"/>
                </a:solidFill>
              </a:rPr>
              <a:t> </a:t>
            </a:r>
          </a:p>
          <a:p>
            <a:pPr>
              <a:buClr>
                <a:srgbClr val="F2B10F"/>
              </a:buClr>
            </a:pPr>
            <a:r>
              <a:rPr lang="da-DK" sz="1400" dirty="0">
                <a:solidFill>
                  <a:schemeClr val="bg1"/>
                </a:solidFill>
              </a:rPr>
              <a:t>Ifølge arbejdsmiljøloven er det lederens </a:t>
            </a:r>
            <a:r>
              <a:rPr lang="da-DK" sz="1400" i="1" dirty="0">
                <a:solidFill>
                  <a:schemeClr val="bg1"/>
                </a:solidFill>
              </a:rPr>
              <a:t>ansvar</a:t>
            </a:r>
            <a:r>
              <a:rPr lang="da-DK" sz="1400" dirty="0">
                <a:solidFill>
                  <a:schemeClr val="bg1"/>
                </a:solidFill>
              </a:rPr>
              <a:t> at tage hånd om arbejdsmiljøet </a:t>
            </a:r>
          </a:p>
          <a:p>
            <a:pPr>
              <a:buClr>
                <a:srgbClr val="F2B10F"/>
              </a:buClr>
            </a:pPr>
            <a:r>
              <a:rPr lang="da-DK" sz="1400" dirty="0">
                <a:solidFill>
                  <a:schemeClr val="bg1"/>
                </a:solidFill>
              </a:rPr>
              <a:t>– Arbejdsmiljørepræsentanten er den gode </a:t>
            </a:r>
            <a:r>
              <a:rPr lang="da-DK" sz="1400" i="1" dirty="0">
                <a:solidFill>
                  <a:schemeClr val="bg1"/>
                </a:solidFill>
              </a:rPr>
              <a:t>hjælper</a:t>
            </a:r>
            <a:r>
              <a:rPr lang="da-DK" sz="1400" dirty="0">
                <a:solidFill>
                  <a:schemeClr val="bg1"/>
                </a:solidFill>
              </a:rPr>
              <a:t>. </a:t>
            </a:r>
          </a:p>
          <a:p>
            <a:pPr>
              <a:buClr>
                <a:srgbClr val="F2B10F"/>
              </a:buClr>
            </a:pPr>
            <a:r>
              <a:rPr lang="da-DK" sz="1400" dirty="0">
                <a:solidFill>
                  <a:schemeClr val="bg1"/>
                </a:solidFill>
              </a:rPr>
              <a:t>I hverdagen </a:t>
            </a:r>
            <a:r>
              <a:rPr lang="da-DK" sz="1400" i="1" dirty="0">
                <a:solidFill>
                  <a:schemeClr val="bg1"/>
                </a:solidFill>
              </a:rPr>
              <a:t>skabes</a:t>
            </a:r>
            <a:r>
              <a:rPr lang="da-DK" sz="1400" dirty="0">
                <a:solidFill>
                  <a:schemeClr val="bg1"/>
                </a:solidFill>
              </a:rPr>
              <a:t> den </a:t>
            </a:r>
            <a:r>
              <a:rPr lang="da-DK" sz="1400" dirty="0">
                <a:solidFill>
                  <a:srgbClr val="F4BC30"/>
                </a:solidFill>
              </a:rPr>
              <a:t>gode sikkerhedskultur </a:t>
            </a:r>
            <a:r>
              <a:rPr lang="da-DK" sz="1400" dirty="0">
                <a:solidFill>
                  <a:schemeClr val="bg1"/>
                </a:solidFill>
              </a:rPr>
              <a:t>ved hjælp af alle på arbejdspladsen</a:t>
            </a:r>
          </a:p>
          <a:p>
            <a:pPr>
              <a:buClr>
                <a:srgbClr val="F2B10F"/>
              </a:buClr>
            </a:pPr>
            <a:r>
              <a:rPr lang="da-DK" sz="1400" dirty="0">
                <a:solidFill>
                  <a:schemeClr val="bg1"/>
                </a:solidFill>
              </a:rPr>
              <a:t> </a:t>
            </a:r>
          </a:p>
          <a:p>
            <a:pPr>
              <a:buClr>
                <a:srgbClr val="F2B10F"/>
              </a:buClr>
            </a:pPr>
            <a:r>
              <a:rPr lang="da-DK" sz="1400" dirty="0">
                <a:solidFill>
                  <a:srgbClr val="F4BC30"/>
                </a:solidFill>
              </a:rPr>
              <a:t>Princippet i IGLO-modellen er, at de vellykkede forandringer i arbejdsmiljøet bedst opnås, når indsatsen er flerstrenget og understøttes på alle 4 niveauer.</a:t>
            </a:r>
            <a:endParaRPr lang="da-DK" sz="1400" dirty="0">
              <a:solidFill>
                <a:schemeClr val="bg1"/>
              </a:solidFill>
            </a:endParaRPr>
          </a:p>
        </p:txBody>
      </p:sp>
      <p:pic>
        <p:nvPicPr>
          <p:cNvPr id="5" name="Billede 4">
            <a:extLst>
              <a:ext uri="{FF2B5EF4-FFF2-40B4-BE49-F238E27FC236}">
                <a16:creationId xmlns:a16="http://schemas.microsoft.com/office/drawing/2014/main" id="{5F70709A-F9FC-A635-4D82-4071588B684D}"/>
              </a:ext>
            </a:extLst>
          </p:cNvPr>
          <p:cNvPicPr>
            <a:picLocks noChangeAspect="1"/>
          </p:cNvPicPr>
          <p:nvPr/>
        </p:nvPicPr>
        <p:blipFill>
          <a:blip r:embed="rId2"/>
          <a:stretch>
            <a:fillRect/>
          </a:stretch>
        </p:blipFill>
        <p:spPr>
          <a:xfrm>
            <a:off x="8615486" y="2553494"/>
            <a:ext cx="1866900" cy="1752600"/>
          </a:xfrm>
          <a:prstGeom prst="rect">
            <a:avLst/>
          </a:prstGeom>
        </p:spPr>
      </p:pic>
    </p:spTree>
    <p:extLst>
      <p:ext uri="{BB962C8B-B14F-4D97-AF65-F5344CB8AC3E}">
        <p14:creationId xmlns:p14="http://schemas.microsoft.com/office/powerpoint/2010/main" val="148865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9906" y="765498"/>
            <a:ext cx="10078688" cy="900000"/>
          </a:xfrm>
        </p:spPr>
        <p:txBody>
          <a:bodyPr/>
          <a:lstStyle/>
          <a:p>
            <a:r>
              <a:rPr lang="da-DK" dirty="0"/>
              <a:t>IGLO – Bud på handlemuligheder </a:t>
            </a:r>
            <a:br>
              <a:rPr lang="da-DK" dirty="0"/>
            </a:br>
            <a:r>
              <a:rPr lang="da-DK" dirty="0"/>
              <a:t>vedr. temaet ulykker</a:t>
            </a:r>
          </a:p>
        </p:txBody>
      </p:sp>
      <p:sp>
        <p:nvSpPr>
          <p:cNvPr id="7" name="Pladsholder til indhold 2"/>
          <p:cNvSpPr>
            <a:spLocks noGrp="1"/>
          </p:cNvSpPr>
          <p:nvPr>
            <p:ph idx="1"/>
          </p:nvPr>
        </p:nvSpPr>
        <p:spPr>
          <a:xfrm>
            <a:off x="694606" y="1639732"/>
            <a:ext cx="10078688" cy="4958414"/>
          </a:xfrm>
        </p:spPr>
        <p:txBody>
          <a:bodyPr/>
          <a:lstStyle/>
          <a:p>
            <a:r>
              <a:rPr lang="da-DK" sz="1000" b="1" u="sng" dirty="0">
                <a:solidFill>
                  <a:srgbClr val="F4BC30"/>
                </a:solidFill>
              </a:rPr>
              <a:t>For at forebygge ulykker skal: </a:t>
            </a:r>
          </a:p>
          <a:p>
            <a:endParaRPr lang="da-DK" sz="1000" b="1" dirty="0">
              <a:solidFill>
                <a:srgbClr val="F4BC30"/>
              </a:solidFill>
            </a:endParaRPr>
          </a:p>
          <a:p>
            <a:r>
              <a:rPr lang="da-DK" sz="1000" b="1" dirty="0">
                <a:solidFill>
                  <a:srgbClr val="F4BC30"/>
                </a:solidFill>
              </a:rPr>
              <a:t>Individet </a:t>
            </a:r>
            <a:r>
              <a:rPr lang="da-DK" sz="1000" b="1" dirty="0">
                <a:solidFill>
                  <a:schemeClr val="bg1"/>
                </a:solidFill>
              </a:rPr>
              <a:t>(se </a:t>
            </a:r>
            <a:r>
              <a:rPr lang="da-DK" sz="1000" b="1" dirty="0" err="1">
                <a:solidFill>
                  <a:schemeClr val="bg1"/>
                </a:solidFill>
              </a:rPr>
              <a:t>actioncard</a:t>
            </a:r>
            <a:r>
              <a:rPr lang="da-DK" sz="1000" b="1" dirty="0">
                <a:solidFill>
                  <a:schemeClr val="bg1"/>
                </a:solidFill>
              </a:rPr>
              <a:t> om ‘ulykker’)</a:t>
            </a:r>
            <a:endParaRPr lang="da-DK" sz="1000" dirty="0">
              <a:solidFill>
                <a:schemeClr val="bg1"/>
              </a:solidFill>
              <a:ea typeface="+mn-ea"/>
              <a:cs typeface="+mn-cs"/>
            </a:endParaRPr>
          </a:p>
          <a:p>
            <a:pPr marL="285750" lvl="1" indent="-285750">
              <a:buClr>
                <a:srgbClr val="F2B10F"/>
              </a:buClr>
            </a:pPr>
            <a:r>
              <a:rPr lang="da-DK" sz="1000" dirty="0">
                <a:solidFill>
                  <a:schemeClr val="bg1"/>
                </a:solidFill>
                <a:ea typeface="+mn-ea"/>
                <a:cs typeface="+mn-cs"/>
              </a:rPr>
              <a:t>Risikovurdere, om der fx er risiko for at falde, at støde ind i noget eller nogen, at skære/stikke sig, få skader ved</a:t>
            </a:r>
            <a:r>
              <a:rPr lang="da-DK" sz="1000" dirty="0">
                <a:solidFill>
                  <a:schemeClr val="bg1"/>
                </a:solidFill>
              </a:rPr>
              <a:t> forflytning eller løft</a:t>
            </a:r>
            <a:endParaRPr lang="da-DK" sz="1000" dirty="0">
              <a:solidFill>
                <a:schemeClr val="bg1"/>
              </a:solidFill>
              <a:ea typeface="+mn-ea"/>
              <a:cs typeface="+mn-cs"/>
            </a:endParaRPr>
          </a:p>
          <a:p>
            <a:pPr marL="285750" lvl="1" indent="-285750">
              <a:buClr>
                <a:srgbClr val="F2B10F"/>
              </a:buClr>
            </a:pPr>
            <a:r>
              <a:rPr lang="da-DK" sz="1000" dirty="0">
                <a:solidFill>
                  <a:schemeClr val="bg1"/>
                </a:solidFill>
                <a:ea typeface="+mn-ea"/>
                <a:cs typeface="+mn-cs"/>
              </a:rPr>
              <a:t>Undersøge om der er noget, individet selv kan gøre lige nu for at forebygge en ulykke</a:t>
            </a:r>
          </a:p>
          <a:p>
            <a:pPr marL="285750" lvl="1" indent="-285750">
              <a:buClr>
                <a:srgbClr val="F2B10F"/>
              </a:buClr>
            </a:pPr>
            <a:r>
              <a:rPr lang="da-DK" sz="1000" dirty="0">
                <a:solidFill>
                  <a:schemeClr val="bg1"/>
                </a:solidFill>
                <a:ea typeface="+mn-ea"/>
                <a:cs typeface="+mn-cs"/>
              </a:rPr>
              <a:t>Undersøge hvem der skal kontaktes, hvis individet ikke selv kan løse det lige nu: Ledelse, AMR eller kollega</a:t>
            </a:r>
          </a:p>
          <a:p>
            <a:pPr marL="0" lvl="1" indent="0">
              <a:buClr>
                <a:srgbClr val="F2B10F"/>
              </a:buClr>
              <a:buNone/>
            </a:pPr>
            <a:endParaRPr lang="da-DK" sz="1000" dirty="0">
              <a:solidFill>
                <a:schemeClr val="bg1"/>
              </a:solidFill>
              <a:ea typeface="+mn-ea"/>
              <a:cs typeface="+mn-cs"/>
            </a:endParaRPr>
          </a:p>
          <a:p>
            <a:pPr marL="0" lvl="1" indent="0">
              <a:buNone/>
            </a:pPr>
            <a:r>
              <a:rPr lang="da-DK" sz="1000" b="1" dirty="0">
                <a:solidFill>
                  <a:srgbClr val="F4BC30"/>
                </a:solidFill>
                <a:ea typeface="+mn-ea"/>
                <a:cs typeface="+mn-cs"/>
              </a:rPr>
              <a:t>Gruppen</a:t>
            </a:r>
          </a:p>
          <a:p>
            <a:pPr marL="285750" lvl="1" indent="-285750">
              <a:buClr>
                <a:srgbClr val="F2B10F"/>
              </a:buClr>
            </a:pPr>
            <a:r>
              <a:rPr lang="da-DK" sz="1000" dirty="0">
                <a:solidFill>
                  <a:schemeClr val="bg1"/>
                </a:solidFill>
                <a:ea typeface="+mn-ea"/>
                <a:cs typeface="+mn-cs"/>
              </a:rPr>
              <a:t>Understøtte kollegaerne i at arbejde sikkert og forsvarligt</a:t>
            </a:r>
          </a:p>
          <a:p>
            <a:pPr marL="285750" lvl="1" indent="-285750">
              <a:buClr>
                <a:srgbClr val="F2B10F"/>
              </a:buClr>
            </a:pPr>
            <a:r>
              <a:rPr lang="da-DK" sz="1000" dirty="0">
                <a:solidFill>
                  <a:schemeClr val="bg1"/>
                </a:solidFill>
                <a:ea typeface="+mn-ea"/>
                <a:cs typeface="+mn-cs"/>
              </a:rPr>
              <a:t>Sikre at ulykken bliver anmeldt, så den kan blive analyseret  </a:t>
            </a:r>
          </a:p>
          <a:p>
            <a:pPr marL="285750" lvl="1" indent="-285750">
              <a:buClr>
                <a:srgbClr val="F2B10F"/>
              </a:buClr>
            </a:pPr>
            <a:r>
              <a:rPr lang="da-DK" sz="1000" dirty="0">
                <a:solidFill>
                  <a:schemeClr val="bg1"/>
                </a:solidFill>
                <a:ea typeface="+mn-ea"/>
                <a:cs typeface="+mn-cs"/>
              </a:rPr>
              <a:t>Understøtte en sikkerhedskultur med fokus på at forebygge ulykker i fællesskab.</a:t>
            </a:r>
          </a:p>
          <a:p>
            <a:pPr marL="285750" lvl="1" indent="-285750">
              <a:buClr>
                <a:srgbClr val="F2B10F"/>
              </a:buClr>
            </a:pPr>
            <a:endParaRPr lang="da-DK" sz="1000" dirty="0">
              <a:solidFill>
                <a:schemeClr val="bg1"/>
              </a:solidFill>
              <a:ea typeface="+mn-ea"/>
              <a:cs typeface="+mn-cs"/>
            </a:endParaRPr>
          </a:p>
          <a:p>
            <a:pPr marL="0" lvl="1" indent="0">
              <a:buNone/>
            </a:pPr>
            <a:r>
              <a:rPr lang="da-DK" sz="1000" b="1" dirty="0">
                <a:solidFill>
                  <a:srgbClr val="F4BC30"/>
                </a:solidFill>
                <a:ea typeface="+mn-ea"/>
                <a:cs typeface="+mn-cs"/>
              </a:rPr>
              <a:t>Ledelsen</a:t>
            </a:r>
          </a:p>
          <a:p>
            <a:pPr marL="285750" lvl="1" indent="-285750">
              <a:buClr>
                <a:srgbClr val="F2B10F"/>
              </a:buClr>
            </a:pPr>
            <a:r>
              <a:rPr lang="da-DK" sz="1000" dirty="0">
                <a:solidFill>
                  <a:schemeClr val="bg1"/>
                </a:solidFill>
                <a:ea typeface="+mn-ea"/>
                <a:cs typeface="+mn-cs"/>
              </a:rPr>
              <a:t>Understøtte en sikkerhedskultur, hvor der er fokus på at forebygge ulykker</a:t>
            </a:r>
          </a:p>
          <a:p>
            <a:pPr marL="285750" lvl="1" indent="-285750">
              <a:buClr>
                <a:srgbClr val="F2B10F"/>
              </a:buClr>
            </a:pPr>
            <a:r>
              <a:rPr lang="da-DK" sz="1000" dirty="0">
                <a:solidFill>
                  <a:schemeClr val="bg1"/>
                </a:solidFill>
                <a:ea typeface="+mn-ea"/>
                <a:cs typeface="+mn-cs"/>
              </a:rPr>
              <a:t>Følge op på anmeldte arbejdsulykker</a:t>
            </a:r>
          </a:p>
          <a:p>
            <a:pPr marL="285750" lvl="1" indent="-285750">
              <a:buClr>
                <a:srgbClr val="F2B10F"/>
              </a:buClr>
            </a:pPr>
            <a:r>
              <a:rPr lang="da-DK" sz="1000" dirty="0">
                <a:solidFill>
                  <a:schemeClr val="bg1"/>
                </a:solidFill>
                <a:ea typeface="+mn-ea"/>
                <a:cs typeface="+mn-cs"/>
              </a:rPr>
              <a:t>Inddrage ansatte og relevante nøglepersoner i løsninger og indsatser</a:t>
            </a:r>
          </a:p>
          <a:p>
            <a:pPr marL="285750" lvl="1" indent="-285750">
              <a:buClr>
                <a:srgbClr val="F2B10F"/>
              </a:buClr>
            </a:pPr>
            <a:r>
              <a:rPr lang="da-DK" sz="1000" dirty="0">
                <a:solidFill>
                  <a:schemeClr val="bg1"/>
                </a:solidFill>
              </a:rPr>
              <a:t>Sikre den nødvendige introduktion og instruktion af og tilsyn med (ny)ansatte, vikarer mv.</a:t>
            </a:r>
          </a:p>
          <a:p>
            <a:pPr marL="285750" lvl="1" indent="-285750">
              <a:buClr>
                <a:srgbClr val="F2B10F"/>
              </a:buClr>
            </a:pPr>
            <a:r>
              <a:rPr lang="da-DK" sz="1000" dirty="0">
                <a:solidFill>
                  <a:schemeClr val="bg1"/>
                </a:solidFill>
                <a:ea typeface="+mn-ea"/>
                <a:cs typeface="+mn-cs"/>
              </a:rPr>
              <a:t>Understøtte psykologisk tryghed/sikkerhed ved at tale åbent om risikoen for ulykker og VTC/nærved-ulykker</a:t>
            </a:r>
          </a:p>
          <a:p>
            <a:pPr marL="285750" lvl="1" indent="-285750">
              <a:buClr>
                <a:srgbClr val="F2B10F"/>
              </a:buClr>
            </a:pPr>
            <a:r>
              <a:rPr lang="da-DK" sz="1000" dirty="0">
                <a:solidFill>
                  <a:schemeClr val="bg1"/>
                </a:solidFill>
                <a:ea typeface="+mn-ea"/>
                <a:cs typeface="+mn-cs"/>
              </a:rPr>
              <a:t>Videndele arbejdsmiljøtiltag på møder</a:t>
            </a:r>
          </a:p>
          <a:p>
            <a:pPr marL="0" lvl="1" indent="0">
              <a:buClr>
                <a:srgbClr val="F2B10F"/>
              </a:buClr>
              <a:buNone/>
            </a:pPr>
            <a:endParaRPr lang="da-DK" sz="1000" dirty="0">
              <a:solidFill>
                <a:schemeClr val="bg1"/>
              </a:solidFill>
              <a:ea typeface="+mn-ea"/>
              <a:cs typeface="+mn-cs"/>
            </a:endParaRPr>
          </a:p>
          <a:p>
            <a:pPr marL="0" lvl="1" indent="0">
              <a:buNone/>
            </a:pPr>
            <a:r>
              <a:rPr lang="da-DK" sz="1000" b="1" dirty="0">
                <a:solidFill>
                  <a:srgbClr val="F4BC30"/>
                </a:solidFill>
                <a:ea typeface="+mn-ea"/>
                <a:cs typeface="+mn-cs"/>
              </a:rPr>
              <a:t>Organisationen</a:t>
            </a:r>
          </a:p>
          <a:p>
            <a:pPr marL="285750" lvl="1" indent="-285750">
              <a:buClr>
                <a:srgbClr val="F2B10F"/>
              </a:buClr>
            </a:pPr>
            <a:r>
              <a:rPr lang="da-DK" sz="1000" dirty="0">
                <a:solidFill>
                  <a:schemeClr val="bg1"/>
                </a:solidFill>
                <a:ea typeface="+mn-ea"/>
                <a:cs typeface="+mn-cs"/>
              </a:rPr>
              <a:t>Følge op på udviklingen i ulykker og årsagerne til ulykker, fx fald , sammenstød, forflytninger, håndtering osv.</a:t>
            </a:r>
          </a:p>
          <a:p>
            <a:pPr marL="285750" lvl="1" indent="-285750">
              <a:buClr>
                <a:srgbClr val="F2B10F"/>
              </a:buClr>
            </a:pPr>
            <a:r>
              <a:rPr lang="da-DK" sz="1000" dirty="0">
                <a:solidFill>
                  <a:schemeClr val="bg1"/>
                </a:solidFill>
                <a:ea typeface="+mn-ea"/>
                <a:cs typeface="+mn-cs"/>
              </a:rPr>
              <a:t>Sikre dataunderstøttende tiltag</a:t>
            </a:r>
          </a:p>
          <a:p>
            <a:pPr marL="285750" lvl="1" indent="-285750">
              <a:buClr>
                <a:srgbClr val="F2B10F"/>
              </a:buClr>
            </a:pPr>
            <a:r>
              <a:rPr lang="da-DK" sz="1000" dirty="0">
                <a:solidFill>
                  <a:schemeClr val="bg1"/>
                </a:solidFill>
                <a:ea typeface="+mn-ea"/>
                <a:cs typeface="+mn-cs"/>
              </a:rPr>
              <a:t>Opstille principper for forebyggelse af ulykker</a:t>
            </a:r>
          </a:p>
          <a:p>
            <a:pPr marL="285750" lvl="1" indent="-285750">
              <a:buClr>
                <a:srgbClr val="F2B10F"/>
              </a:buClr>
            </a:pPr>
            <a:r>
              <a:rPr lang="da-DK" sz="1000" dirty="0">
                <a:solidFill>
                  <a:schemeClr val="bg1"/>
                </a:solidFill>
                <a:ea typeface="+mn-ea"/>
                <a:cs typeface="+mn-cs"/>
              </a:rPr>
              <a:t>Oplyse om forebyggelse til ansatte og LMU</a:t>
            </a:r>
          </a:p>
          <a:p>
            <a:pPr marL="285750" lvl="1" indent="-285750">
              <a:buClr>
                <a:srgbClr val="F2B10F"/>
              </a:buClr>
            </a:pPr>
            <a:r>
              <a:rPr lang="da-DK" sz="1000" dirty="0">
                <a:solidFill>
                  <a:schemeClr val="bg1"/>
                </a:solidFill>
                <a:ea typeface="+mn-ea"/>
                <a:cs typeface="+mn-cs"/>
              </a:rPr>
              <a:t>Sikre rammen for den nødvendige og tilstrækkelige instruktion og oplæring</a:t>
            </a:r>
          </a:p>
          <a:p>
            <a:pPr marL="285750" lvl="1" indent="-285750">
              <a:buClr>
                <a:srgbClr val="F2B10F"/>
              </a:buClr>
            </a:pPr>
            <a:endParaRPr lang="da-DK" sz="1000" dirty="0">
              <a:solidFill>
                <a:schemeClr val="bg1"/>
              </a:solidFill>
              <a:ea typeface="+mn-ea"/>
              <a:cs typeface="+mn-cs"/>
            </a:endParaRPr>
          </a:p>
        </p:txBody>
      </p:sp>
      <p:pic>
        <p:nvPicPr>
          <p:cNvPr id="5" name="Picture 4">
            <a:extLst>
              <a:ext uri="{FF2B5EF4-FFF2-40B4-BE49-F238E27FC236}">
                <a16:creationId xmlns:a16="http://schemas.microsoft.com/office/drawing/2014/main" id="{A0CEE3E5-B73B-177C-24EF-2884665EB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540" y="3236552"/>
            <a:ext cx="2576970" cy="3128387"/>
          </a:xfrm>
          <a:prstGeom prst="rect">
            <a:avLst/>
          </a:prstGeom>
        </p:spPr>
      </p:pic>
      <p:sp>
        <p:nvSpPr>
          <p:cNvPr id="2" name="Pladsholder til indhold 1">
            <a:extLst>
              <a:ext uri="{FF2B5EF4-FFF2-40B4-BE49-F238E27FC236}">
                <a16:creationId xmlns:a16="http://schemas.microsoft.com/office/drawing/2014/main" id="{B06C9261-4CB8-A0A8-77FC-F90A137875C4}"/>
              </a:ext>
            </a:extLst>
          </p:cNvPr>
          <p:cNvSpPr>
            <a:spLocks noGrp="1"/>
          </p:cNvSpPr>
          <p:nvPr>
            <p:ph sz="quarter" idx="10"/>
          </p:nvPr>
        </p:nvSpPr>
        <p:spPr>
          <a:xfrm rot="1080000">
            <a:off x="10148400" y="2638800"/>
            <a:ext cx="1655763" cy="647700"/>
          </a:xfrm>
        </p:spPr>
        <p:txBody>
          <a:bodyPr/>
          <a:lstStyle/>
          <a:p>
            <a:r>
              <a:rPr lang="da-DK" sz="1200" b="1" dirty="0">
                <a:solidFill>
                  <a:schemeClr val="bg1"/>
                </a:solidFill>
              </a:rPr>
              <a:t>Brug det gule </a:t>
            </a:r>
            <a:r>
              <a:rPr lang="da-DK" sz="1200" b="1" dirty="0" err="1">
                <a:solidFill>
                  <a:schemeClr val="bg1"/>
                </a:solidFill>
              </a:rPr>
              <a:t>Actioncard</a:t>
            </a:r>
            <a:endParaRPr lang="da-DK" sz="1200" b="1" dirty="0">
              <a:solidFill>
                <a:schemeClr val="bg1"/>
              </a:solidFill>
            </a:endParaRPr>
          </a:p>
        </p:txBody>
      </p:sp>
    </p:spTree>
    <p:extLst>
      <p:ext uri="{BB962C8B-B14F-4D97-AF65-F5344CB8AC3E}">
        <p14:creationId xmlns:p14="http://schemas.microsoft.com/office/powerpoint/2010/main" val="381186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94606" y="729594"/>
            <a:ext cx="10078688" cy="900000"/>
          </a:xfrm>
        </p:spPr>
        <p:txBody>
          <a:bodyPr/>
          <a:lstStyle/>
          <a:p>
            <a:r>
              <a:rPr lang="da-DK" dirty="0"/>
              <a:t>Eksempler på værktøjer til temaet forebyggelse af ulykker</a:t>
            </a:r>
          </a:p>
        </p:txBody>
      </p:sp>
      <p:sp>
        <p:nvSpPr>
          <p:cNvPr id="7" name="Pladsholder til indhold 2"/>
          <p:cNvSpPr>
            <a:spLocks noGrp="1"/>
          </p:cNvSpPr>
          <p:nvPr>
            <p:ph idx="1"/>
          </p:nvPr>
        </p:nvSpPr>
        <p:spPr>
          <a:xfrm>
            <a:off x="658905" y="1467912"/>
            <a:ext cx="11279956" cy="4770194"/>
          </a:xfrm>
        </p:spPr>
        <p:txBody>
          <a:bodyPr/>
          <a:lstStyle/>
          <a:p>
            <a:r>
              <a:rPr lang="da-DK" sz="1000" b="1" dirty="0">
                <a:solidFill>
                  <a:srgbClr val="F4BC30"/>
                </a:solidFill>
              </a:rPr>
              <a:t>Arbejdsmiljøgennemgang- og –rundering (</a:t>
            </a:r>
            <a:r>
              <a:rPr lang="da-DK" sz="1000" b="1" dirty="0">
                <a:solidFill>
                  <a:srgbClr val="F4BC30"/>
                </a:solidFill>
                <a:hlinkClick r:id="rId3" tooltip="Klik">
                  <a:extLst>
                    <a:ext uri="{A12FA001-AC4F-418D-AE19-62706E023703}">
                      <ahyp:hlinkClr xmlns:ahyp="http://schemas.microsoft.com/office/drawing/2018/hyperlinkcolor" val="tx"/>
                    </a:ext>
                  </a:extLst>
                </a:hlinkClick>
              </a:rPr>
              <a:t>Klik</a:t>
            </a:r>
            <a:r>
              <a:rPr lang="da-DK" sz="1000" b="1" dirty="0">
                <a:solidFill>
                  <a:srgbClr val="F4BC30"/>
                </a:solidFill>
              </a:rPr>
              <a:t>)</a:t>
            </a:r>
            <a:endParaRPr lang="da-DK" sz="1000" dirty="0">
              <a:solidFill>
                <a:srgbClr val="F4BC30"/>
              </a:solidFill>
            </a:endParaRPr>
          </a:p>
          <a:p>
            <a:r>
              <a:rPr lang="da-DK" sz="1000" dirty="0">
                <a:solidFill>
                  <a:schemeClr val="bg1"/>
                </a:solidFill>
              </a:rPr>
              <a:t>Kan anvendes til forebyggelse af ulykker. Arbejdsmiljøgennemgang eller -rundering foretages fysisk på arbejdspladsen. Det kan være relevant at bytte med en anden arbejdsmiljøgruppe,  så man udfører en arbejdsmiljøgennemgang eller –rundering for hinanden. Det kan give andre perspektiver på ulykkesrisici.</a:t>
            </a:r>
          </a:p>
          <a:p>
            <a:endParaRPr lang="da-DK" sz="1000" dirty="0">
              <a:solidFill>
                <a:schemeClr val="bg1"/>
              </a:solidFill>
            </a:endParaRPr>
          </a:p>
          <a:p>
            <a:r>
              <a:rPr lang="da-DK" sz="1000" b="1" dirty="0">
                <a:solidFill>
                  <a:srgbClr val="F4BC30"/>
                </a:solidFill>
              </a:rPr>
              <a:t>Risikovurdering (</a:t>
            </a:r>
            <a:r>
              <a:rPr lang="da-DK" sz="1000" b="1" dirty="0">
                <a:solidFill>
                  <a:srgbClr val="F4BC30"/>
                </a:solidFill>
                <a:hlinkClick r:id="rId4" tooltip="Klik">
                  <a:extLst>
                    <a:ext uri="{A12FA001-AC4F-418D-AE19-62706E023703}">
                      <ahyp:hlinkClr xmlns:ahyp="http://schemas.microsoft.com/office/drawing/2018/hyperlinkcolor" val="tx"/>
                    </a:ext>
                  </a:extLst>
                </a:hlinkClick>
              </a:rPr>
              <a:t>Klik</a:t>
            </a:r>
            <a:r>
              <a:rPr lang="da-DK" sz="1000" b="1" dirty="0">
                <a:solidFill>
                  <a:srgbClr val="F4BC30"/>
                </a:solidFill>
              </a:rPr>
              <a:t>)</a:t>
            </a:r>
            <a:endParaRPr lang="da-DK" sz="1000" dirty="0">
              <a:solidFill>
                <a:srgbClr val="F4BC30"/>
              </a:solidFill>
            </a:endParaRPr>
          </a:p>
          <a:p>
            <a:r>
              <a:rPr lang="da-DK" sz="1000" dirty="0">
                <a:solidFill>
                  <a:schemeClr val="bg1"/>
                </a:solidFill>
              </a:rPr>
              <a:t>Ifølge Arbejdsmiljøloven skal arbejdsmiljøgruppen lave en risikovurdering INDEN der skal bygges om, bygges nyt, tages nye lokaler i brug, indføres nye arbejdsprocesser, nye arbejdsgange, nye maskiner, nye produkter m.v. Risikovurdering kan både bruges både proaktivt og reaktivt. Idéen er at kortlægge og fjerne eller reducere de risikofaktorer, man kender eller finder.</a:t>
            </a:r>
          </a:p>
          <a:p>
            <a:r>
              <a:rPr lang="da-DK" sz="1000" b="1" dirty="0">
                <a:solidFill>
                  <a:schemeClr val="bg1"/>
                </a:solidFill>
              </a:rPr>
              <a:t> </a:t>
            </a:r>
          </a:p>
          <a:p>
            <a:r>
              <a:rPr lang="da-DK" sz="1000" b="1" dirty="0">
                <a:solidFill>
                  <a:srgbClr val="F4BC30"/>
                </a:solidFill>
              </a:rPr>
              <a:t>3-meter reglen (</a:t>
            </a:r>
            <a:r>
              <a:rPr lang="da-DK" sz="1000" b="1" dirty="0">
                <a:solidFill>
                  <a:srgbClr val="F4BC30"/>
                </a:solidFill>
                <a:hlinkClick r:id="rId5">
                  <a:extLst>
                    <a:ext uri="{A12FA001-AC4F-418D-AE19-62706E023703}">
                      <ahyp:hlinkClr xmlns:ahyp="http://schemas.microsoft.com/office/drawing/2018/hyperlinkcolor" val="tx"/>
                    </a:ext>
                  </a:extLst>
                </a:hlinkClick>
              </a:rPr>
              <a:t>Klik</a:t>
            </a:r>
            <a:r>
              <a:rPr lang="da-DK" sz="1000" b="1" dirty="0">
                <a:solidFill>
                  <a:srgbClr val="F4BC30"/>
                </a:solidFill>
              </a:rPr>
              <a:t>) </a:t>
            </a:r>
          </a:p>
          <a:p>
            <a:r>
              <a:rPr lang="da-DK" sz="1000" dirty="0">
                <a:solidFill>
                  <a:schemeClr val="bg1"/>
                </a:solidFill>
              </a:rPr>
              <a:t>3-meter reglen er en metode, der anvendes i Region Midtjylland i arbejdet med den gode sikkerhedskultur. 3-meter reglen er en holdsport, hvor både individet, gruppen, ledelsen og organisationen har et fælles ansvar for at sikre at:</a:t>
            </a:r>
          </a:p>
          <a:p>
            <a:pPr marL="285750" lvl="1" indent="-285750">
              <a:buClr>
                <a:srgbClr val="F2B10F"/>
              </a:buClr>
            </a:pPr>
            <a:r>
              <a:rPr lang="da-DK" sz="1000" dirty="0">
                <a:solidFill>
                  <a:schemeClr val="bg1"/>
                </a:solidFill>
                <a:ea typeface="+mn-ea"/>
                <a:cs typeface="+mn-cs"/>
              </a:rPr>
              <a:t>ingen kommer til skade</a:t>
            </a:r>
          </a:p>
          <a:p>
            <a:pPr marL="285750" lvl="1" indent="-285750">
              <a:buClr>
                <a:srgbClr val="F2B10F"/>
              </a:buClr>
            </a:pPr>
            <a:r>
              <a:rPr lang="da-DK" sz="1000" dirty="0">
                <a:solidFill>
                  <a:schemeClr val="bg1"/>
                </a:solidFill>
                <a:ea typeface="+mn-ea"/>
                <a:cs typeface="+mn-cs"/>
              </a:rPr>
              <a:t>der tages ansvar for at gøre opmærksom på og handle på det, der ikke fungerer godt – både fysiske og psykiske forhold arbejdsmiljøet er et fælles ansvar</a:t>
            </a:r>
          </a:p>
          <a:p>
            <a:pPr marL="285750" lvl="1" indent="-285750">
              <a:buClr>
                <a:srgbClr val="F2B10F"/>
              </a:buClr>
            </a:pPr>
            <a:r>
              <a:rPr lang="da-DK" sz="1000" dirty="0">
                <a:solidFill>
                  <a:schemeClr val="bg1"/>
                </a:solidFill>
                <a:ea typeface="+mn-ea"/>
                <a:cs typeface="+mn-cs"/>
              </a:rPr>
              <a:t>alle har et medansvar for at forbedre eget og andres arbejdsmiljø</a:t>
            </a:r>
          </a:p>
          <a:p>
            <a:r>
              <a:rPr lang="da-DK" sz="1000" b="1" dirty="0">
                <a:solidFill>
                  <a:schemeClr val="bg1"/>
                </a:solidFill>
              </a:rPr>
              <a:t> </a:t>
            </a:r>
          </a:p>
          <a:p>
            <a:r>
              <a:rPr lang="da-DK" sz="1000" b="1" dirty="0">
                <a:solidFill>
                  <a:srgbClr val="F4BC30"/>
                </a:solidFill>
              </a:rPr>
              <a:t>Nyansatte (</a:t>
            </a:r>
            <a:r>
              <a:rPr lang="da-DK" sz="1000" b="1" dirty="0">
                <a:solidFill>
                  <a:srgbClr val="F4BC30"/>
                </a:solidFill>
                <a:hlinkClick r:id="rId6" tooltip="Klik">
                  <a:extLst>
                    <a:ext uri="{A12FA001-AC4F-418D-AE19-62706E023703}">
                      <ahyp:hlinkClr xmlns:ahyp="http://schemas.microsoft.com/office/drawing/2018/hyperlinkcolor" val="tx"/>
                    </a:ext>
                  </a:extLst>
                </a:hlinkClick>
              </a:rPr>
              <a:t>Klik</a:t>
            </a:r>
            <a:r>
              <a:rPr lang="da-DK" sz="1000" b="1" dirty="0">
                <a:solidFill>
                  <a:srgbClr val="F4BC30"/>
                </a:solidFill>
              </a:rPr>
              <a:t>)</a:t>
            </a:r>
          </a:p>
          <a:p>
            <a:r>
              <a:rPr lang="da-DK" sz="1000" dirty="0">
                <a:solidFill>
                  <a:schemeClr val="bg1"/>
                </a:solidFill>
              </a:rPr>
              <a:t>Risikoen for at blive udsat for en arbejdsulykke er mange gange større, når man er nyansat. Nyansat betyder ikke nødvendigvis nyuddannet eller uerfaren, men bruges om alle ansatte, der skifter jobfunktion eller afdeling. Det er altså også erfarne medarbejdere. Det er derfor vigtigt med en grundig introduktion, instruktion og oplæring af nyansatte, vikarer, elever og studerende. Det er arbejdsgivernes ansvar at sørge for at dette gennemføres. Der skal være retningslinjer for introduktion, oplæring og instruktion samt lovpligtige uddannelser på arbejdspladsen.</a:t>
            </a:r>
          </a:p>
        </p:txBody>
      </p:sp>
    </p:spTree>
    <p:extLst>
      <p:ext uri="{BB962C8B-B14F-4D97-AF65-F5344CB8AC3E}">
        <p14:creationId xmlns:p14="http://schemas.microsoft.com/office/powerpoint/2010/main" val="14111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06" y="909514"/>
            <a:ext cx="10078688" cy="900000"/>
          </a:xfrm>
        </p:spPr>
        <p:txBody>
          <a:bodyPr/>
          <a:lstStyle/>
          <a:p>
            <a:r>
              <a:rPr lang="da-DK" dirty="0"/>
              <a:t>Drøftelse i plenum</a:t>
            </a:r>
          </a:p>
        </p:txBody>
      </p:sp>
      <p:sp>
        <p:nvSpPr>
          <p:cNvPr id="3" name="Pladsholder til indhold 2"/>
          <p:cNvSpPr>
            <a:spLocks noGrp="1"/>
          </p:cNvSpPr>
          <p:nvPr>
            <p:ph idx="1"/>
          </p:nvPr>
        </p:nvSpPr>
        <p:spPr>
          <a:xfrm>
            <a:off x="719550" y="1917626"/>
            <a:ext cx="11064288" cy="4032000"/>
          </a:xfrm>
        </p:spPr>
        <p:txBody>
          <a:bodyPr/>
          <a:lstStyle/>
          <a:p>
            <a:pPr marL="457200" indent="-457200">
              <a:buClr>
                <a:srgbClr val="F2B10F"/>
              </a:buClr>
              <a:buFont typeface="Wingdings" panose="05000000000000000000" pitchFamily="2" charset="2"/>
              <a:buChar char="§"/>
            </a:pPr>
            <a:r>
              <a:rPr lang="da-DK" dirty="0">
                <a:solidFill>
                  <a:schemeClr val="bg1"/>
                </a:solidFill>
              </a:rPr>
              <a:t>Hvordan vil vi styrke sikkerhedskulturen via temaet </a:t>
            </a:r>
            <a:r>
              <a:rPr lang="da-DK" i="1" dirty="0">
                <a:solidFill>
                  <a:srgbClr val="F4BC30"/>
                </a:solidFill>
              </a:rPr>
              <a:t>ulykker </a:t>
            </a:r>
            <a:r>
              <a:rPr lang="da-DK" dirty="0">
                <a:solidFill>
                  <a:schemeClr val="bg1"/>
                </a:solidFill>
              </a:rPr>
              <a:t>hos os – ud fra IGLO-modellen?</a:t>
            </a:r>
          </a:p>
          <a:p>
            <a:pPr marL="1655203" lvl="1" indent="-457200">
              <a:buClr>
                <a:srgbClr val="F2B10F"/>
              </a:buClr>
            </a:pPr>
            <a:r>
              <a:rPr lang="da-DK" dirty="0">
                <a:solidFill>
                  <a:schemeClr val="bg1"/>
                </a:solidFill>
              </a:rPr>
              <a:t>Hvem gør hvad – helt konkret?</a:t>
            </a:r>
          </a:p>
          <a:p>
            <a:pPr marL="1655203" lvl="1" indent="-457200">
              <a:buClr>
                <a:srgbClr val="F2B10F"/>
              </a:buClr>
            </a:pPr>
            <a:r>
              <a:rPr lang="da-DK" dirty="0">
                <a:solidFill>
                  <a:schemeClr val="bg1"/>
                </a:solidFill>
              </a:rPr>
              <a:t>Hvad er næste skridt?</a:t>
            </a:r>
          </a:p>
          <a:p>
            <a:pPr marL="1655203" lvl="1" indent="-457200">
              <a:buClr>
                <a:srgbClr val="F2B10F"/>
              </a:buClr>
            </a:pPr>
            <a:r>
              <a:rPr lang="da-DK" dirty="0">
                <a:solidFill>
                  <a:schemeClr val="bg1"/>
                </a:solidFill>
              </a:rPr>
              <a:t>Hvordan husker vi hinanden på at bruge 3-meter reglen i hverdagen?</a:t>
            </a:r>
          </a:p>
        </p:txBody>
      </p:sp>
    </p:spTree>
    <p:extLst>
      <p:ext uri="{BB962C8B-B14F-4D97-AF65-F5344CB8AC3E}">
        <p14:creationId xmlns:p14="http://schemas.microsoft.com/office/powerpoint/2010/main" val="41750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026B9C26-36EA-4739-B75C-F4B01A0B7BEC}" vid="{9235BEF5-F166-4813-91EC-35E9200DD150}"/>
    </a:ext>
  </a:extLst>
</a:theme>
</file>

<file path=ppt/theme/theme2.xml><?xml version="1.0" encoding="utf-8"?>
<a:theme xmlns:a="http://schemas.openxmlformats.org/drawingml/2006/main" name="1_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026B9C26-36EA-4739-B75C-F4B01A0B7BEC}" vid="{9235BEF5-F166-4813-91EC-35E9200DD150}"/>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blank</Template>
  <TotalTime>39</TotalTime>
  <Words>1127</Words>
  <Application>Microsoft Office PowerPoint</Application>
  <PresentationFormat>Custom</PresentationFormat>
  <Paragraphs>94</Paragraphs>
  <Slides>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Calibri</vt:lpstr>
      <vt:lpstr>Verdana</vt:lpstr>
      <vt:lpstr>Wingdings</vt:lpstr>
      <vt:lpstr>RM-multicolour_16-9_v02</vt:lpstr>
      <vt:lpstr>1_RM-multicolour_16-9_v02</vt:lpstr>
      <vt:lpstr>3-meter reglen 2025 Temaet: Ulykker</vt:lpstr>
      <vt:lpstr>Velkommen til 3-meter reglen i  Region Midtjylland</vt:lpstr>
      <vt:lpstr>Hvad er 3-meter reglen?</vt:lpstr>
      <vt:lpstr>Ulykker</vt:lpstr>
      <vt:lpstr>IGLO-modellen</vt:lpstr>
      <vt:lpstr>IGLO – Bud på handlemuligheder  vedr. temaet ulykker</vt:lpstr>
      <vt:lpstr>Eksempler på værktøjer til temaet forebyggelse af ulykker</vt:lpstr>
      <vt:lpstr>Drøftelse i plenum</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3-meter reglen 2025 Temaet: Ulykker</dc:title>
  <dc:creator>Lotte Koldtoft</dc:creator>
  <cp:revision>89</cp:revision>
  <cp:lastPrinted>2020-01-23T11:37:56Z</cp:lastPrinted>
  <dcterms:created xsi:type="dcterms:W3CDTF">2022-11-21T10:30:04Z</dcterms:created>
  <dcterms:modified xsi:type="dcterms:W3CDTF">2024-11-15T05:14:51Z</dcterms:modified>
</cp:coreProperties>
</file>